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72" r:id="rId4"/>
    <p:sldMasterId id="2147483684" r:id="rId5"/>
  </p:sldMasterIdLst>
  <p:notesMasterIdLst>
    <p:notesMasterId r:id="rId21"/>
  </p:notesMasterIdLst>
  <p:sldIdLst>
    <p:sldId id="256" r:id="rId6"/>
    <p:sldId id="479" r:id="rId7"/>
    <p:sldId id="480" r:id="rId8"/>
    <p:sldId id="499" r:id="rId9"/>
    <p:sldId id="498" r:id="rId10"/>
    <p:sldId id="500" r:id="rId11"/>
    <p:sldId id="501" r:id="rId12"/>
    <p:sldId id="481" r:id="rId13"/>
    <p:sldId id="482" r:id="rId14"/>
    <p:sldId id="483" r:id="rId15"/>
    <p:sldId id="484" r:id="rId16"/>
    <p:sldId id="485" r:id="rId17"/>
    <p:sldId id="486" r:id="rId18"/>
    <p:sldId id="487" r:id="rId19"/>
    <p:sldId id="497" r:id="rId20"/>
  </p:sldIdLst>
  <p:sldSz cx="9144000" cy="6858000" type="screen4x3"/>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591" autoAdjust="0"/>
  </p:normalViewPr>
  <p:slideViewPr>
    <p:cSldViewPr snapToGrid="0" snapToObjects="1">
      <p:cViewPr varScale="1">
        <p:scale>
          <a:sx n="72" d="100"/>
          <a:sy n="72" d="100"/>
        </p:scale>
        <p:origin x="1350" y="6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 /><Relationship Id="rId13" Type="http://schemas.openxmlformats.org/officeDocument/2006/relationships/slide" Target="slides/slide8.xml" /><Relationship Id="rId18" Type="http://schemas.openxmlformats.org/officeDocument/2006/relationships/slide" Target="slides/slide13.xml" /><Relationship Id="rId26"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notesMaster" Target="notesMasters/notesMaster1.xml" /><Relationship Id="rId7" Type="http://schemas.openxmlformats.org/officeDocument/2006/relationships/slide" Target="slides/slide2.xml" /><Relationship Id="rId12" Type="http://schemas.openxmlformats.org/officeDocument/2006/relationships/slide" Target="slides/slide7.xml" /><Relationship Id="rId17" Type="http://schemas.openxmlformats.org/officeDocument/2006/relationships/slide" Target="slides/slide12.xml" /><Relationship Id="rId25" Type="http://schemas.openxmlformats.org/officeDocument/2006/relationships/theme" Target="theme/theme1.xml" /><Relationship Id="rId2" Type="http://schemas.openxmlformats.org/officeDocument/2006/relationships/customXml" Target="../customXml/item2.xml" /><Relationship Id="rId16" Type="http://schemas.openxmlformats.org/officeDocument/2006/relationships/slide" Target="slides/slide11.xml" /><Relationship Id="rId20" Type="http://schemas.openxmlformats.org/officeDocument/2006/relationships/slide" Target="slides/slide15.xml" /><Relationship Id="rId1" Type="http://schemas.openxmlformats.org/officeDocument/2006/relationships/customXml" Target="../customXml/item1.xml" /><Relationship Id="rId6" Type="http://schemas.openxmlformats.org/officeDocument/2006/relationships/slide" Target="slides/slide1.xml" /><Relationship Id="rId11" Type="http://schemas.openxmlformats.org/officeDocument/2006/relationships/slide" Target="slides/slide6.xml" /><Relationship Id="rId24" Type="http://schemas.openxmlformats.org/officeDocument/2006/relationships/viewProps" Target="viewProps.xml" /><Relationship Id="rId5" Type="http://schemas.openxmlformats.org/officeDocument/2006/relationships/slideMaster" Target="slideMasters/slideMaster2.xml" /><Relationship Id="rId15" Type="http://schemas.openxmlformats.org/officeDocument/2006/relationships/slide" Target="slides/slide10.xml" /><Relationship Id="rId23" Type="http://schemas.openxmlformats.org/officeDocument/2006/relationships/presProps" Target="presProps.xml" /><Relationship Id="rId10" Type="http://schemas.openxmlformats.org/officeDocument/2006/relationships/slide" Target="slides/slide5.xml" /><Relationship Id="rId19" Type="http://schemas.openxmlformats.org/officeDocument/2006/relationships/slide" Target="slides/slide14.xml" /><Relationship Id="rId4" Type="http://schemas.openxmlformats.org/officeDocument/2006/relationships/slideMaster" Target="slideMasters/slideMaster1.xml" /><Relationship Id="rId9" Type="http://schemas.openxmlformats.org/officeDocument/2006/relationships/slide" Target="slides/slide4.xml" /><Relationship Id="rId14" Type="http://schemas.openxmlformats.org/officeDocument/2006/relationships/slide" Target="slides/slide9.xml" /><Relationship Id="rId22" Type="http://schemas.openxmlformats.org/officeDocument/2006/relationships/tags" Target="tags/tag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1C8C0D-209C-554A-BF9D-11343CEC896E}" type="datetimeFigureOut">
              <a:rPr lang="en-US" smtClean="0"/>
              <a:pPr/>
              <a:t>2/22/2021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7CE6D4-2F72-A34A-A9DF-C846DBA16298}" type="slidenum">
              <a:rPr lang="en-US" smtClean="0"/>
              <a:pPr/>
              <a:t>‹#›</a:t>
            </a:fld>
            <a:endParaRPr lang="en-US"/>
          </a:p>
        </p:txBody>
      </p:sp>
    </p:spTree>
    <p:extLst>
      <p:ext uri="{BB962C8B-B14F-4D97-AF65-F5344CB8AC3E}">
        <p14:creationId xmlns:p14="http://schemas.microsoft.com/office/powerpoint/2010/main" val="3553625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 Id="rId5" Type="http://schemas.openxmlformats.org/officeDocument/2006/relationships/image" Target="../media/image5.png" /><Relationship Id="rId4" Type="http://schemas.openxmlformats.org/officeDocument/2006/relationships/image" Target="../media/image4.png"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7" name="Picture 3" descr="C:\Users\nsaylor\Desktop\Joel_Kart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5970038"/>
            <a:ext cx="2386620" cy="26566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2256703"/>
            <a:ext cx="4617128" cy="3667121"/>
          </a:xfrm>
          <a:prstGeom prst="rect">
            <a:avLst/>
          </a:prstGeom>
          <a:noFill/>
          <a:ln>
            <a:noFill/>
          </a:ln>
          <a:effectLst>
            <a:outerShdw blurRad="292100" dist="139700" dir="2700000" algn="tl" rotWithShape="0">
              <a:srgbClr val="333333">
                <a:alpha val="65000"/>
              </a:srgbClr>
            </a:outerShdw>
          </a:effectLst>
        </p:spPr>
      </p:pic>
      <p:sp>
        <p:nvSpPr>
          <p:cNvPr id="2" name="Title 1"/>
          <p:cNvSpPr>
            <a:spLocks noGrp="1"/>
          </p:cNvSpPr>
          <p:nvPr>
            <p:ph type="ctrTitle"/>
          </p:nvPr>
        </p:nvSpPr>
        <p:spPr>
          <a:xfrm>
            <a:off x="1981200" y="1400897"/>
            <a:ext cx="6805769" cy="275503"/>
          </a:xfrm>
        </p:spPr>
        <p:txBody>
          <a:bodyPr/>
          <a:lstStyle>
            <a:lvl1pPr algn="r">
              <a:defRPr sz="3000" b="1">
                <a:solidFill>
                  <a:srgbClr val="BCE0FA"/>
                </a:solidFill>
              </a:defRPr>
            </a:lvl1pPr>
          </a:lstStyle>
          <a:p>
            <a:r>
              <a:rPr lang="en-US"/>
              <a:t>Click to edit Master title style</a:t>
            </a:r>
            <a:endParaRPr lang="en-US" dirty="0"/>
          </a:p>
        </p:txBody>
      </p:sp>
      <p:sp>
        <p:nvSpPr>
          <p:cNvPr id="3" name="Subtitle 2"/>
          <p:cNvSpPr>
            <a:spLocks noGrp="1"/>
          </p:cNvSpPr>
          <p:nvPr>
            <p:ph type="subTitle" idx="1"/>
          </p:nvPr>
        </p:nvSpPr>
        <p:spPr>
          <a:xfrm>
            <a:off x="1981200" y="1752600"/>
            <a:ext cx="6118930" cy="1752600"/>
          </a:xfrm>
        </p:spPr>
        <p:txBody>
          <a:bodyPr/>
          <a:lstStyle>
            <a:lvl1pPr marL="0" indent="0" algn="r">
              <a:buNone/>
              <a:defRPr sz="18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0">
                <a:solidFill>
                  <a:schemeClr val="bg1"/>
                </a:solidFill>
              </a:defRPr>
            </a:lvl1pPr>
          </a:lstStyle>
          <a:p>
            <a:pPr>
              <a:defRPr/>
            </a:pPr>
            <a:fld id="{65822AAB-C41D-483A-8718-5219C03AB8CD}" type="datetimeFigureOut">
              <a:rPr lang="en-US" smtClean="0"/>
              <a:pPr>
                <a:defRPr/>
              </a:pPr>
              <a:t>2/22/2021</a:t>
            </a:fld>
            <a:endParaRPr lang="en-US" dirty="0"/>
          </a:p>
        </p:txBody>
      </p:sp>
      <p:sp>
        <p:nvSpPr>
          <p:cNvPr id="5" name="Footer Placeholder 4"/>
          <p:cNvSpPr>
            <a:spLocks noGrp="1"/>
          </p:cNvSpPr>
          <p:nvPr>
            <p:ph type="ftr" sz="quarter" idx="11"/>
          </p:nvPr>
        </p:nvSpPr>
        <p:spPr/>
        <p:txBody>
          <a:bodyPr/>
          <a:lstStyle>
            <a:lvl1pPr>
              <a:defRPr b="0">
                <a:solidFill>
                  <a:schemeClr val="bg1"/>
                </a:solidFill>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b="0">
                <a:solidFill>
                  <a:schemeClr val="bg1"/>
                </a:solidFill>
              </a:defRPr>
            </a:lvl1pPr>
          </a:lstStyle>
          <a:p>
            <a:pPr>
              <a:defRPr/>
            </a:pPr>
            <a:fld id="{7C2C1248-AAA3-404B-BBA3-0903E5E1E4B1}" type="slidenum">
              <a:rPr lang="en-US" smtClean="0"/>
              <a:pPr>
                <a:defRPr/>
              </a:pPr>
              <a:t>‹#›</a:t>
            </a:fld>
            <a:endParaRPr lang="en-US" dirty="0"/>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57800" y="4030616"/>
            <a:ext cx="2638288" cy="2178450"/>
          </a:xfrm>
          <a:prstGeom prst="rect">
            <a:avLst/>
          </a:prstGeom>
        </p:spPr>
      </p:pic>
      <p:sp>
        <p:nvSpPr>
          <p:cNvPr id="12" name="TextBox 11"/>
          <p:cNvSpPr txBox="1"/>
          <p:nvPr userDrawn="1"/>
        </p:nvSpPr>
        <p:spPr>
          <a:xfrm>
            <a:off x="2819400" y="152400"/>
            <a:ext cx="5984763" cy="1015663"/>
          </a:xfrm>
          <a:prstGeom prst="rect">
            <a:avLst/>
          </a:prstGeom>
          <a:noFill/>
        </p:spPr>
        <p:txBody>
          <a:bodyPr wrap="square" rtlCol="0">
            <a:spAutoFit/>
          </a:bodyPr>
          <a:lstStyle/>
          <a:p>
            <a:pPr algn="r"/>
            <a:r>
              <a:rPr lang="en-US" sz="6000" b="1" dirty="0">
                <a:solidFill>
                  <a:srgbClr val="BCE0FA"/>
                </a:solidFill>
              </a:rPr>
              <a:t>Organic Chemistry</a:t>
            </a:r>
          </a:p>
        </p:txBody>
      </p:sp>
      <p:sp>
        <p:nvSpPr>
          <p:cNvPr id="13" name="TextBox 12"/>
          <p:cNvSpPr txBox="1"/>
          <p:nvPr userDrawn="1"/>
        </p:nvSpPr>
        <p:spPr>
          <a:xfrm>
            <a:off x="4998128" y="914400"/>
            <a:ext cx="3102003" cy="369332"/>
          </a:xfrm>
          <a:prstGeom prst="rect">
            <a:avLst/>
          </a:prstGeom>
          <a:noFill/>
        </p:spPr>
        <p:txBody>
          <a:bodyPr wrap="none" rtlCol="0">
            <a:spAutoFit/>
          </a:bodyPr>
          <a:lstStyle/>
          <a:p>
            <a:pPr algn="r"/>
            <a:r>
              <a:rPr lang="en-US" dirty="0">
                <a:solidFill>
                  <a:schemeClr val="bg1"/>
                </a:solidFill>
              </a:rPr>
              <a:t>PRINCIPLES</a:t>
            </a:r>
            <a:r>
              <a:rPr lang="en-US" baseline="0" dirty="0">
                <a:solidFill>
                  <a:schemeClr val="bg1"/>
                </a:solidFill>
              </a:rPr>
              <a:t> AND MECHANISMS</a:t>
            </a:r>
            <a:endParaRPr lang="en-US" dirty="0">
              <a:solidFill>
                <a:schemeClr val="bg1"/>
              </a:solidFill>
            </a:endParaRPr>
          </a:p>
        </p:txBody>
      </p:sp>
    </p:spTree>
    <p:extLst>
      <p:ext uri="{BB962C8B-B14F-4D97-AF65-F5344CB8AC3E}">
        <p14:creationId xmlns:p14="http://schemas.microsoft.com/office/powerpoint/2010/main" val="1638905611"/>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F7F9D03-F44F-4FF8-A376-46AC563F0081}" type="datetimeFigureOut">
              <a:rPr lang="en-US" smtClean="0"/>
              <a:pPr>
                <a:defRPr/>
              </a:pPr>
              <a:t>2/22/2021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85E256-6576-4C33-9F07-695CCF93195D}" type="slidenum">
              <a:rPr lang="en-US"/>
              <a:pPr>
                <a:defRPr/>
              </a:pPr>
              <a:t>‹#›</a:t>
            </a:fld>
            <a:endParaRPr lang="en-US"/>
          </a:p>
        </p:txBody>
      </p:sp>
    </p:spTree>
    <p:extLst>
      <p:ext uri="{BB962C8B-B14F-4D97-AF65-F5344CB8AC3E}">
        <p14:creationId xmlns:p14="http://schemas.microsoft.com/office/powerpoint/2010/main" val="85127701"/>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AB749DF-2902-4FD2-AF8D-557B1AB51A6E}" type="datetimeFigureOut">
              <a:rPr lang="en-US" smtClean="0"/>
              <a:pPr>
                <a:defRPr/>
              </a:pPr>
              <a:t>2/22/2021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0F8E9388-6207-4D4E-A0EF-BB2F5686B360}" type="slidenum">
              <a:rPr lang="en-US" smtClean="0"/>
              <a:pPr>
                <a:defRPr/>
              </a:pPr>
              <a:t>‹#›</a:t>
            </a:fld>
            <a:endParaRPr lang="en-US" dirty="0"/>
          </a:p>
        </p:txBody>
      </p:sp>
    </p:spTree>
    <p:extLst>
      <p:ext uri="{BB962C8B-B14F-4D97-AF65-F5344CB8AC3E}">
        <p14:creationId xmlns:p14="http://schemas.microsoft.com/office/powerpoint/2010/main" val="1915838017"/>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083593692"/>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4077287951"/>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1257F3-8258-42F0-909E-7DA7AEE9936A}"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426074125"/>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1257F3-8258-42F0-909E-7DA7AEE9936A}" type="datetimeFigureOut">
              <a:rPr lang="en-GB" smtClean="0"/>
              <a:t>22/02/2021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828172539"/>
      </p:ext>
    </p:extLst>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1257F3-8258-42F0-909E-7DA7AEE9936A}" type="datetimeFigureOut">
              <a:rPr lang="en-GB" smtClean="0"/>
              <a:t>22/02/2021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821767257"/>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1257F3-8258-42F0-909E-7DA7AEE9936A}" type="datetimeFigureOut">
              <a:rPr lang="en-GB" smtClean="0"/>
              <a:t>22/02/2021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705164953"/>
      </p:ext>
    </p:extLst>
  </p:cSld>
  <p:clrMapOvr>
    <a:masterClrMapping/>
  </p:clrMapOvr>
  <p:transition spd="slow">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257F3-8258-42F0-909E-7DA7AEE9936A}" type="datetimeFigureOut">
              <a:rPr lang="en-GB" smtClean="0"/>
              <a:t>22/02/2021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849697646"/>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1257F3-8258-42F0-909E-7DA7AEE9936A}" type="datetimeFigureOut">
              <a:rPr lang="en-GB" smtClean="0"/>
              <a:t>22/02/2021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81063961"/>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BBC1CC-1C24-4312-8822-4843599B452D}" type="datetimeFigureOut">
              <a:rPr lang="en-US" smtClean="0"/>
              <a:pPr>
                <a:defRPr/>
              </a:pPr>
              <a:t>2/22/2021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DBA26F-63CA-407A-9E92-AA1783355923}" type="slidenum">
              <a:rPr lang="en-US"/>
              <a:pPr>
                <a:defRPr/>
              </a:pPr>
              <a:t>‹#›</a:t>
            </a:fld>
            <a:endParaRPr lang="en-US"/>
          </a:p>
        </p:txBody>
      </p:sp>
    </p:spTree>
    <p:extLst>
      <p:ext uri="{BB962C8B-B14F-4D97-AF65-F5344CB8AC3E}">
        <p14:creationId xmlns:p14="http://schemas.microsoft.com/office/powerpoint/2010/main" val="3749447415"/>
      </p:ext>
    </p:extLst>
  </p:cSld>
  <p:clrMapOvr>
    <a:masterClrMapping/>
  </p:clrMapOvr>
  <p:transition spd="slow">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1257F3-8258-42F0-909E-7DA7AEE9936A}" type="datetimeFigureOut">
              <a:rPr lang="en-GB" smtClean="0"/>
              <a:t>22/02/2021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577519541"/>
      </p:ext>
    </p:extLst>
  </p:cSld>
  <p:clrMapOvr>
    <a:masterClrMapping/>
  </p:clrMapOvr>
  <p:transition spd="slow">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3374861493"/>
      </p:ext>
    </p:extLst>
  </p:cSld>
  <p:clrMapOvr>
    <a:masterClrMapping/>
  </p:clrMapOvr>
  <p:transition spd="slow">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22/02/2021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880723240"/>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36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989C9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pPr>
              <a:defRPr/>
            </a:pPr>
            <a:fld id="{4527E3E3-04BD-4453-BF73-DBE2C45CA448}" type="datetimeFigureOut">
              <a:rPr lang="en-US" smtClean="0"/>
              <a:pPr>
                <a:defRPr/>
              </a:pPr>
              <a:t>2/22/2021</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4143BAFD-CB1C-4E44-ABA6-3A48BF407C18}" type="slidenum">
              <a:rPr lang="en-US" smtClean="0"/>
              <a:pPr>
                <a:defRPr/>
              </a:pPr>
              <a:t>‹#›</a:t>
            </a:fld>
            <a:endParaRPr lang="en-US" dirty="0"/>
          </a:p>
        </p:txBody>
      </p:sp>
    </p:spTree>
    <p:extLst>
      <p:ext uri="{BB962C8B-B14F-4D97-AF65-F5344CB8AC3E}">
        <p14:creationId xmlns:p14="http://schemas.microsoft.com/office/powerpoint/2010/main" val="1930481072"/>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08AE2BDD-CFAA-4F7F-AB6A-F71187B3C18F}" type="datetimeFigureOut">
              <a:rPr lang="en-US" smtClean="0"/>
              <a:pPr>
                <a:defRPr/>
              </a:pPr>
              <a:t>2/22/2021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47AFD2-0B14-4E3F-9BC8-E838D7DD2BC2}" type="slidenum">
              <a:rPr lang="en-US"/>
              <a:pPr>
                <a:defRPr/>
              </a:pPr>
              <a:t>‹#›</a:t>
            </a:fld>
            <a:endParaRPr lang="en-US"/>
          </a:p>
        </p:txBody>
      </p:sp>
    </p:spTree>
    <p:extLst>
      <p:ext uri="{BB962C8B-B14F-4D97-AF65-F5344CB8AC3E}">
        <p14:creationId xmlns:p14="http://schemas.microsoft.com/office/powerpoint/2010/main" val="207989553"/>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0">
                <a:solidFill>
                  <a:srgbClr val="989C9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000" b="0">
                <a:solidFill>
                  <a:srgbClr val="989C9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C4E5C74F-76B1-4461-88C6-9A1FD474697B}" type="datetimeFigureOut">
              <a:rPr lang="en-US" smtClean="0"/>
              <a:pPr>
                <a:defRPr/>
              </a:pPr>
              <a:t>2/22/2021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59B044A-39F1-41A0-8BB0-E39250A420BD}" type="slidenum">
              <a:rPr lang="en-US"/>
              <a:pPr>
                <a:defRPr/>
              </a:pPr>
              <a:t>‹#›</a:t>
            </a:fld>
            <a:endParaRPr lang="en-US"/>
          </a:p>
        </p:txBody>
      </p:sp>
    </p:spTree>
    <p:extLst>
      <p:ext uri="{BB962C8B-B14F-4D97-AF65-F5344CB8AC3E}">
        <p14:creationId xmlns:p14="http://schemas.microsoft.com/office/powerpoint/2010/main" val="1775230169"/>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68E5B70C-33EF-4283-B126-DE30EF84A0F3}" type="datetimeFigureOut">
              <a:rPr lang="en-US" smtClean="0"/>
              <a:pPr>
                <a:defRPr/>
              </a:pPr>
              <a:t>2/22/2021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1D1069B-433C-4D58-8B6A-60D84FC4DDD1}" type="slidenum">
              <a:rPr lang="en-US"/>
              <a:pPr>
                <a:defRPr/>
              </a:pPr>
              <a:t>‹#›</a:t>
            </a:fld>
            <a:endParaRPr lang="en-US"/>
          </a:p>
        </p:txBody>
      </p:sp>
    </p:spTree>
    <p:extLst>
      <p:ext uri="{BB962C8B-B14F-4D97-AF65-F5344CB8AC3E}">
        <p14:creationId xmlns:p14="http://schemas.microsoft.com/office/powerpoint/2010/main" val="1614663885"/>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solidFill>
                  <a:schemeClr val="bg1"/>
                </a:solidFill>
              </a:defRPr>
            </a:lvl1pPr>
          </a:lstStyle>
          <a:p>
            <a:pPr>
              <a:defRPr/>
            </a:pPr>
            <a:fld id="{069DB4F3-2876-4045-ABA7-36ED5652F37A}" type="datetimeFigureOut">
              <a:rPr lang="en-US" smtClean="0"/>
              <a:pPr>
                <a:defRPr/>
              </a:pPr>
              <a:t>2/22/2021</a:t>
            </a:fld>
            <a:endParaRPr lang="en-US" dirty="0"/>
          </a:p>
        </p:txBody>
      </p:sp>
      <p:sp>
        <p:nvSpPr>
          <p:cNvPr id="3"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solidFill>
                  <a:schemeClr val="bg1"/>
                </a:solidFill>
              </a:defRPr>
            </a:lvl1pPr>
          </a:lstStyle>
          <a:p>
            <a:pPr>
              <a:defRPr/>
            </a:pPr>
            <a:fld id="{6E13DE3C-6ECD-4F95-9C5D-E527CBECDDBC}" type="slidenum">
              <a:rPr lang="en-US" smtClean="0"/>
              <a:pPr>
                <a:defRPr/>
              </a:pPr>
              <a:t>‹#›</a:t>
            </a:fld>
            <a:endParaRPr lang="en-US" dirty="0"/>
          </a:p>
        </p:txBody>
      </p:sp>
    </p:spTree>
    <p:extLst>
      <p:ext uri="{BB962C8B-B14F-4D97-AF65-F5344CB8AC3E}">
        <p14:creationId xmlns:p14="http://schemas.microsoft.com/office/powerpoint/2010/main" val="407266835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6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solidFill>
                  <a:schemeClr val="bg1"/>
                </a:solidFill>
              </a:defRPr>
            </a:lvl1pPr>
          </a:lstStyle>
          <a:p>
            <a:pPr>
              <a:defRPr/>
            </a:pPr>
            <a:fld id="{6C8F1EE8-15B8-4988-90EE-2CB68CFA24DF}" type="datetimeFigureOut">
              <a:rPr lang="en-US" smtClean="0"/>
              <a:pPr>
                <a:defRPr/>
              </a:pPr>
              <a:t>2/22/2021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FDD7716-2BAA-41E4-8E0D-8D05F528D6CF}" type="slidenum">
              <a:rPr lang="en-US"/>
              <a:pPr>
                <a:defRPr/>
              </a:pPr>
              <a:t>‹#›</a:t>
            </a:fld>
            <a:endParaRPr lang="en-US"/>
          </a:p>
        </p:txBody>
      </p:sp>
    </p:spTree>
    <p:extLst>
      <p:ext uri="{BB962C8B-B14F-4D97-AF65-F5344CB8AC3E}">
        <p14:creationId xmlns:p14="http://schemas.microsoft.com/office/powerpoint/2010/main" val="4206410030"/>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6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solidFill>
                  <a:schemeClr val="bg1"/>
                </a:solidFill>
              </a:defRPr>
            </a:lvl1pPr>
          </a:lstStyle>
          <a:p>
            <a:pPr>
              <a:defRPr/>
            </a:pPr>
            <a:fld id="{C5026CA4-54B5-447A-A8BE-DE7A75F9B666}" type="datetimeFigureOut">
              <a:rPr lang="en-US" smtClean="0"/>
              <a:pPr>
                <a:defRPr/>
              </a:pPr>
              <a:t>2/22/2021</a:t>
            </a:fld>
            <a:endParaRPr lang="en-US" dirty="0"/>
          </a:p>
        </p:txBody>
      </p:sp>
      <p:sp>
        <p:nvSpPr>
          <p:cNvPr id="6"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solidFill>
                  <a:schemeClr val="bg1"/>
                </a:solidFill>
              </a:defRPr>
            </a:lvl1pPr>
          </a:lstStyle>
          <a:p>
            <a:pPr>
              <a:defRPr/>
            </a:pPr>
            <a:fld id="{AD2AC266-D99D-49E6-AD0C-1DC418CF8BC9}" type="slidenum">
              <a:rPr lang="en-US" smtClean="0"/>
              <a:pPr>
                <a:defRPr/>
              </a:pPr>
              <a:t>‹#›</a:t>
            </a:fld>
            <a:endParaRPr lang="en-US" dirty="0"/>
          </a:p>
        </p:txBody>
      </p:sp>
    </p:spTree>
    <p:extLst>
      <p:ext uri="{BB962C8B-B14F-4D97-AF65-F5344CB8AC3E}">
        <p14:creationId xmlns:p14="http://schemas.microsoft.com/office/powerpoint/2010/main" val="1743965509"/>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989C9D"/>
                </a:solidFill>
                <a:latin typeface="+mn-lt"/>
                <a:cs typeface="+mn-cs"/>
              </a:defRPr>
            </a:lvl1pPr>
          </a:lstStyle>
          <a:p>
            <a:pPr>
              <a:defRPr/>
            </a:pPr>
            <a:fld id="{F39B3A4D-67FE-4B99-9B6A-D32DE8721D54}" type="datetimeFigureOut">
              <a:rPr lang="en-US" smtClean="0"/>
              <a:pPr>
                <a:defRPr/>
              </a:pPr>
              <a:t>2/22/2021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rgbClr val="989C9D"/>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rgbClr val="989C9D"/>
                </a:solidFill>
                <a:latin typeface="+mn-lt"/>
                <a:cs typeface="+mn-cs"/>
              </a:defRPr>
            </a:lvl1pPr>
          </a:lstStyle>
          <a:p>
            <a:pPr>
              <a:defRPr/>
            </a:pPr>
            <a:fld id="{637FCBB8-6C22-44BF-A1F4-A9A549A1D4B7}" type="slidenum">
              <a:rPr lang="en-US" smtClean="0"/>
              <a:pPr>
                <a:defRPr/>
              </a:pPr>
              <a:t>‹#›</a:t>
            </a:fld>
            <a:endParaRPr lang="en-US" dirty="0"/>
          </a:p>
        </p:txBody>
      </p:sp>
    </p:spTree>
    <p:extLst>
      <p:ext uri="{BB962C8B-B14F-4D97-AF65-F5344CB8AC3E}">
        <p14:creationId xmlns:p14="http://schemas.microsoft.com/office/powerpoint/2010/main" val="23026863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randomBar dir="vert"/>
  </p:transition>
  <p:txStyles>
    <p:titleStyle>
      <a:lvl1pPr algn="ctr" rtl="0" eaLnBrk="1" fontAlgn="base" hangingPunct="1">
        <a:spcBef>
          <a:spcPct val="0"/>
        </a:spcBef>
        <a:spcAft>
          <a:spcPct val="0"/>
        </a:spcAft>
        <a:defRPr sz="3600" b="1" kern="1200">
          <a:solidFill>
            <a:srgbClr val="BCE0FA"/>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2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257F3-8258-42F0-909E-7DA7AEE9936A}" type="datetimeFigureOut">
              <a:rPr lang="en-GB" smtClean="0"/>
              <a:t>22/02/2021</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D7FD63-E310-4C0C-BECD-BCAC27D5AA04}" type="slidenum">
              <a:rPr lang="en-GB" smtClean="0"/>
              <a:t>‹#›</a:t>
            </a:fld>
            <a:endParaRPr lang="en-GB"/>
          </a:p>
        </p:txBody>
      </p:sp>
    </p:spTree>
    <p:extLst>
      <p:ext uri="{BB962C8B-B14F-4D97-AF65-F5344CB8AC3E}">
        <p14:creationId xmlns:p14="http://schemas.microsoft.com/office/powerpoint/2010/main" val="38901775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 /><Relationship Id="rId3" Type="http://schemas.openxmlformats.org/officeDocument/2006/relationships/slideLayout" Target="../slideLayouts/slideLayout12.xml" /><Relationship Id="rId7" Type="http://schemas.openxmlformats.org/officeDocument/2006/relationships/image" Target="../media/image13.png" /><Relationship Id="rId2" Type="http://schemas.openxmlformats.org/officeDocument/2006/relationships/audio" Target="../media/media1.m4a" /><Relationship Id="rId1" Type="http://schemas.microsoft.com/office/2007/relationships/media" Target="../media/media1.m4a" /><Relationship Id="rId6" Type="http://schemas.openxmlformats.org/officeDocument/2006/relationships/image" Target="../media/image12.png" /><Relationship Id="rId5" Type="http://schemas.openxmlformats.org/officeDocument/2006/relationships/image" Target="../media/image11.png" /><Relationship Id="rId4" Type="http://schemas.openxmlformats.org/officeDocument/2006/relationships/image" Target="../media/image10.png" /></Relationships>
</file>

<file path=ppt/slides/_rels/slide10.xml.rels><?xml version="1.0" encoding="UTF-8" standalone="yes"?>
<Relationships xmlns="http://schemas.openxmlformats.org/package/2006/relationships"><Relationship Id="rId8" Type="http://schemas.openxmlformats.org/officeDocument/2006/relationships/image" Target="../media/image14.png" /><Relationship Id="rId3" Type="http://schemas.openxmlformats.org/officeDocument/2006/relationships/slideLayout" Target="../slideLayouts/slideLayout13.xml" /><Relationship Id="rId7" Type="http://schemas.openxmlformats.org/officeDocument/2006/relationships/image" Target="../media/image33.jpeg" /><Relationship Id="rId2" Type="http://schemas.openxmlformats.org/officeDocument/2006/relationships/audio" Target="../media/media10.m4a" /><Relationship Id="rId1" Type="http://schemas.microsoft.com/office/2007/relationships/media" Target="../media/media10.m4a" /><Relationship Id="rId6" Type="http://schemas.openxmlformats.org/officeDocument/2006/relationships/image" Target="../media/image32.jpeg" /><Relationship Id="rId5" Type="http://schemas.openxmlformats.org/officeDocument/2006/relationships/image" Target="../media/image31.jpeg" /><Relationship Id="rId4" Type="http://schemas.openxmlformats.org/officeDocument/2006/relationships/image" Target="../media/image13.png" /></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 /><Relationship Id="rId7" Type="http://schemas.openxmlformats.org/officeDocument/2006/relationships/image" Target="../media/image14.png" /><Relationship Id="rId2" Type="http://schemas.openxmlformats.org/officeDocument/2006/relationships/audio" Target="../media/media11.m4a" /><Relationship Id="rId1" Type="http://schemas.microsoft.com/office/2007/relationships/media" Target="../media/media11.m4a" /><Relationship Id="rId6" Type="http://schemas.openxmlformats.org/officeDocument/2006/relationships/image" Target="../media/image35.jpeg" /><Relationship Id="rId5" Type="http://schemas.openxmlformats.org/officeDocument/2006/relationships/image" Target="../media/image34.jpeg" /><Relationship Id="rId4" Type="http://schemas.openxmlformats.org/officeDocument/2006/relationships/image" Target="../media/image13.png" /></Relationships>
</file>

<file path=ppt/slides/_rels/slide12.xml.rels><?xml version="1.0" encoding="UTF-8" standalone="yes"?>
<Relationships xmlns="http://schemas.openxmlformats.org/package/2006/relationships"><Relationship Id="rId8" Type="http://schemas.openxmlformats.org/officeDocument/2006/relationships/image" Target="../media/image39.jpeg" /><Relationship Id="rId3" Type="http://schemas.openxmlformats.org/officeDocument/2006/relationships/slideLayout" Target="../slideLayouts/slideLayout13.xml" /><Relationship Id="rId7" Type="http://schemas.openxmlformats.org/officeDocument/2006/relationships/image" Target="../media/image38.jpeg" /><Relationship Id="rId2" Type="http://schemas.openxmlformats.org/officeDocument/2006/relationships/audio" Target="../media/media12.m4a" /><Relationship Id="rId1" Type="http://schemas.microsoft.com/office/2007/relationships/media" Target="../media/media12.m4a" /><Relationship Id="rId6" Type="http://schemas.openxmlformats.org/officeDocument/2006/relationships/image" Target="../media/image37.jpeg" /><Relationship Id="rId5" Type="http://schemas.openxmlformats.org/officeDocument/2006/relationships/image" Target="../media/image36.jpeg" /><Relationship Id="rId4" Type="http://schemas.openxmlformats.org/officeDocument/2006/relationships/image" Target="../media/image13.png" /><Relationship Id="rId9" Type="http://schemas.openxmlformats.org/officeDocument/2006/relationships/image" Target="../media/image14.png" /></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 /><Relationship Id="rId2" Type="http://schemas.openxmlformats.org/officeDocument/2006/relationships/audio" Target="../media/media13.m4a" /><Relationship Id="rId1" Type="http://schemas.microsoft.com/office/2007/relationships/media" Target="../media/media13.m4a" /><Relationship Id="rId6" Type="http://schemas.openxmlformats.org/officeDocument/2006/relationships/image" Target="../media/image14.png" /><Relationship Id="rId5" Type="http://schemas.openxmlformats.org/officeDocument/2006/relationships/image" Target="../media/image40.jpeg" /><Relationship Id="rId4" Type="http://schemas.openxmlformats.org/officeDocument/2006/relationships/image" Target="../media/image13.png"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 /><Relationship Id="rId7" Type="http://schemas.openxmlformats.org/officeDocument/2006/relationships/image" Target="../media/image14.png" /><Relationship Id="rId2" Type="http://schemas.openxmlformats.org/officeDocument/2006/relationships/audio" Target="../media/media14.m4a" /><Relationship Id="rId1" Type="http://schemas.microsoft.com/office/2007/relationships/media" Target="../media/media14.m4a" /><Relationship Id="rId6" Type="http://schemas.openxmlformats.org/officeDocument/2006/relationships/image" Target="../media/image42.jpeg" /><Relationship Id="rId5" Type="http://schemas.openxmlformats.org/officeDocument/2006/relationships/image" Target="../media/image41.jpeg" /><Relationship Id="rId4" Type="http://schemas.openxmlformats.org/officeDocument/2006/relationships/image" Target="../media/image13.png" /></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 /><Relationship Id="rId2" Type="http://schemas.openxmlformats.org/officeDocument/2006/relationships/audio" Target="../media/media15.m4a" /><Relationship Id="rId1" Type="http://schemas.microsoft.com/office/2007/relationships/media" Target="../media/media15.m4a" /><Relationship Id="rId6" Type="http://schemas.openxmlformats.org/officeDocument/2006/relationships/image" Target="../media/image14.png" /><Relationship Id="rId5" Type="http://schemas.openxmlformats.org/officeDocument/2006/relationships/image" Target="../media/image43.png" /><Relationship Id="rId4" Type="http://schemas.openxmlformats.org/officeDocument/2006/relationships/image" Target="../media/image13.png" /></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 /><Relationship Id="rId7" Type="http://schemas.openxmlformats.org/officeDocument/2006/relationships/image" Target="../media/image14.png" /><Relationship Id="rId2" Type="http://schemas.openxmlformats.org/officeDocument/2006/relationships/audio" Target="../media/media2.m4a" /><Relationship Id="rId1" Type="http://schemas.microsoft.com/office/2007/relationships/media" Target="../media/media2.m4a" /><Relationship Id="rId6" Type="http://schemas.openxmlformats.org/officeDocument/2006/relationships/image" Target="../media/image16.jpeg" /><Relationship Id="rId5" Type="http://schemas.openxmlformats.org/officeDocument/2006/relationships/image" Target="../media/image15.jpeg" /><Relationship Id="rId4" Type="http://schemas.openxmlformats.org/officeDocument/2006/relationships/image" Target="../media/image13.png"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 /><Relationship Id="rId2" Type="http://schemas.openxmlformats.org/officeDocument/2006/relationships/audio" Target="../media/media3.m4a" /><Relationship Id="rId1" Type="http://schemas.microsoft.com/office/2007/relationships/media" Target="../media/media3.m4a" /><Relationship Id="rId6" Type="http://schemas.openxmlformats.org/officeDocument/2006/relationships/image" Target="../media/image14.png" /><Relationship Id="rId5" Type="http://schemas.openxmlformats.org/officeDocument/2006/relationships/image" Target="../media/image17.png" /><Relationship Id="rId4" Type="http://schemas.openxmlformats.org/officeDocument/2006/relationships/image" Target="../media/image13.png" /></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 /><Relationship Id="rId2" Type="http://schemas.openxmlformats.org/officeDocument/2006/relationships/audio" Target="../media/media4.m4a" /><Relationship Id="rId1" Type="http://schemas.microsoft.com/office/2007/relationships/media" Target="../media/media4.m4a" /><Relationship Id="rId6" Type="http://schemas.openxmlformats.org/officeDocument/2006/relationships/image" Target="../media/image14.png" /><Relationship Id="rId5" Type="http://schemas.openxmlformats.org/officeDocument/2006/relationships/image" Target="../media/image18.png" /><Relationship Id="rId4" Type="http://schemas.openxmlformats.org/officeDocument/2006/relationships/image" Target="../media/image13.png"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 /><Relationship Id="rId7" Type="http://schemas.openxmlformats.org/officeDocument/2006/relationships/image" Target="../media/image14.png" /><Relationship Id="rId2" Type="http://schemas.openxmlformats.org/officeDocument/2006/relationships/audio" Target="../media/media5.m4a" /><Relationship Id="rId1" Type="http://schemas.microsoft.com/office/2007/relationships/media" Target="../media/media5.m4a" /><Relationship Id="rId6" Type="http://schemas.openxmlformats.org/officeDocument/2006/relationships/image" Target="../media/image20.png" /><Relationship Id="rId5" Type="http://schemas.openxmlformats.org/officeDocument/2006/relationships/image" Target="../media/image19.png" /><Relationship Id="rId4" Type="http://schemas.openxmlformats.org/officeDocument/2006/relationships/image" Target="../media/image13.png"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 /><Relationship Id="rId7" Type="http://schemas.openxmlformats.org/officeDocument/2006/relationships/image" Target="../media/image14.png" /><Relationship Id="rId2" Type="http://schemas.openxmlformats.org/officeDocument/2006/relationships/audio" Target="../media/media6.m4a" /><Relationship Id="rId1" Type="http://schemas.microsoft.com/office/2007/relationships/media" Target="../media/media6.m4a" /><Relationship Id="rId6" Type="http://schemas.openxmlformats.org/officeDocument/2006/relationships/image" Target="../media/image22.png" /><Relationship Id="rId5" Type="http://schemas.openxmlformats.org/officeDocument/2006/relationships/image" Target="../media/image21.png" /><Relationship Id="rId4" Type="http://schemas.openxmlformats.org/officeDocument/2006/relationships/image" Target="../media/image13.png"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 /><Relationship Id="rId7" Type="http://schemas.openxmlformats.org/officeDocument/2006/relationships/image" Target="../media/image14.png" /><Relationship Id="rId2" Type="http://schemas.openxmlformats.org/officeDocument/2006/relationships/audio" Target="../media/media7.m4a" /><Relationship Id="rId1" Type="http://schemas.microsoft.com/office/2007/relationships/media" Target="../media/media7.m4a" /><Relationship Id="rId6" Type="http://schemas.openxmlformats.org/officeDocument/2006/relationships/image" Target="../media/image24.png" /><Relationship Id="rId5" Type="http://schemas.openxmlformats.org/officeDocument/2006/relationships/image" Target="../media/image23.png" /><Relationship Id="rId4" Type="http://schemas.openxmlformats.org/officeDocument/2006/relationships/image" Target="../media/image13.png" /></Relationships>
</file>

<file path=ppt/slides/_rels/slide8.xml.rels><?xml version="1.0" encoding="UTF-8" standalone="yes"?>
<Relationships xmlns="http://schemas.openxmlformats.org/package/2006/relationships"><Relationship Id="rId8" Type="http://schemas.openxmlformats.org/officeDocument/2006/relationships/image" Target="../media/image14.png" /><Relationship Id="rId3" Type="http://schemas.openxmlformats.org/officeDocument/2006/relationships/slideLayout" Target="../slideLayouts/slideLayout13.xml" /><Relationship Id="rId7" Type="http://schemas.openxmlformats.org/officeDocument/2006/relationships/image" Target="../media/image27.jpeg" /><Relationship Id="rId2" Type="http://schemas.openxmlformats.org/officeDocument/2006/relationships/audio" Target="../media/media8.m4a" /><Relationship Id="rId1" Type="http://schemas.microsoft.com/office/2007/relationships/media" Target="../media/media8.m4a" /><Relationship Id="rId6" Type="http://schemas.openxmlformats.org/officeDocument/2006/relationships/image" Target="../media/image26.jpeg" /><Relationship Id="rId5" Type="http://schemas.openxmlformats.org/officeDocument/2006/relationships/image" Target="../media/image25.jpeg" /><Relationship Id="rId4" Type="http://schemas.openxmlformats.org/officeDocument/2006/relationships/image" Target="../media/image13.png" /></Relationships>
</file>

<file path=ppt/slides/_rels/slide9.xml.rels><?xml version="1.0" encoding="UTF-8" standalone="yes"?>
<Relationships xmlns="http://schemas.openxmlformats.org/package/2006/relationships"><Relationship Id="rId8" Type="http://schemas.openxmlformats.org/officeDocument/2006/relationships/image" Target="../media/image14.png" /><Relationship Id="rId3" Type="http://schemas.openxmlformats.org/officeDocument/2006/relationships/slideLayout" Target="../slideLayouts/slideLayout13.xml" /><Relationship Id="rId7" Type="http://schemas.openxmlformats.org/officeDocument/2006/relationships/image" Target="../media/image30.jpeg" /><Relationship Id="rId2" Type="http://schemas.openxmlformats.org/officeDocument/2006/relationships/audio" Target="../media/media9.m4a" /><Relationship Id="rId1" Type="http://schemas.microsoft.com/office/2007/relationships/media" Target="../media/media9.m4a" /><Relationship Id="rId6" Type="http://schemas.openxmlformats.org/officeDocument/2006/relationships/image" Target="../media/image29.jpeg" /><Relationship Id="rId5" Type="http://schemas.openxmlformats.org/officeDocument/2006/relationships/image" Target="../media/image28.jpeg" /><Relationship Id="rId4" Type="http://schemas.openxmlformats.org/officeDocument/2006/relationships/image" Target="../media/image1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00BB87-B690-4EC0-8677-68380516FA10}"/>
              </a:ext>
            </a:extLst>
          </p:cNvPr>
          <p:cNvSpPr txBox="1"/>
          <p:nvPr/>
        </p:nvSpPr>
        <p:spPr>
          <a:xfrm>
            <a:off x="3262793" y="1317328"/>
            <a:ext cx="5819147" cy="1446550"/>
          </a:xfrm>
          <a:prstGeom prst="rect">
            <a:avLst/>
          </a:prstGeom>
          <a:noFill/>
        </p:spPr>
        <p:txBody>
          <a:bodyPr wrap="square" rtlCol="0">
            <a:spAutoFit/>
          </a:bodyPr>
          <a:lstStyle/>
          <a:p>
            <a:pPr lvl="0" algn="ctr"/>
            <a:r>
              <a:rPr lang="en-US" sz="4400" dirty="0">
                <a:latin typeface="Times New Roman" panose="02020603050405020304" pitchFamily="18" charset="0"/>
                <a:cs typeface="Times New Roman" panose="02020603050405020304" pitchFamily="18" charset="0"/>
              </a:rPr>
              <a:t>CHM 103: Organic Chemistry I</a:t>
            </a:r>
            <a:endParaRPr kumimoji="0" lang="en-ZA" sz="4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E47644AD-0A6A-4A7F-BA11-DA3D6CC4693E}"/>
              </a:ext>
            </a:extLst>
          </p:cNvPr>
          <p:cNvGrpSpPr/>
          <p:nvPr/>
        </p:nvGrpSpPr>
        <p:grpSpPr>
          <a:xfrm>
            <a:off x="35002" y="181390"/>
            <a:ext cx="9046938" cy="5720781"/>
            <a:chOff x="35002" y="181390"/>
            <a:chExt cx="9046938" cy="5720781"/>
          </a:xfrm>
        </p:grpSpPr>
        <p:pic>
          <p:nvPicPr>
            <p:cNvPr id="4" name="Picture 3">
              <a:extLst>
                <a:ext uri="{FF2B5EF4-FFF2-40B4-BE49-F238E27FC236}">
                  <a16:creationId xmlns:a16="http://schemas.microsoft.com/office/drawing/2014/main" id="{838D95C9-CF5A-4F97-8008-85AAD3C494A9}"/>
                </a:ext>
              </a:extLst>
            </p:cNvPr>
            <p:cNvPicPr>
              <a:picLocks noChangeAspect="1"/>
            </p:cNvPicPr>
            <p:nvPr/>
          </p:nvPicPr>
          <p:blipFill>
            <a:blip r:embed="rId4"/>
            <a:stretch>
              <a:fillRect/>
            </a:stretch>
          </p:blipFill>
          <p:spPr>
            <a:xfrm>
              <a:off x="35002" y="1440977"/>
              <a:ext cx="3437068" cy="3253018"/>
            </a:xfrm>
            <a:prstGeom prst="rect">
              <a:avLst/>
            </a:prstGeom>
          </p:spPr>
        </p:pic>
        <p:pic>
          <p:nvPicPr>
            <p:cNvPr id="5" name="Picture 4">
              <a:extLst>
                <a:ext uri="{FF2B5EF4-FFF2-40B4-BE49-F238E27FC236}">
                  <a16:creationId xmlns:a16="http://schemas.microsoft.com/office/drawing/2014/main" id="{4AD8BBD2-CCDE-4E70-8798-DB0FD6F2046A}"/>
                </a:ext>
              </a:extLst>
            </p:cNvPr>
            <p:cNvPicPr>
              <a:picLocks noChangeAspect="1"/>
            </p:cNvPicPr>
            <p:nvPr/>
          </p:nvPicPr>
          <p:blipFill>
            <a:blip r:embed="rId5"/>
            <a:stretch>
              <a:fillRect/>
            </a:stretch>
          </p:blipFill>
          <p:spPr>
            <a:xfrm>
              <a:off x="804652" y="5039215"/>
              <a:ext cx="2017643" cy="435769"/>
            </a:xfrm>
            <a:prstGeom prst="rect">
              <a:avLst/>
            </a:prstGeom>
          </p:spPr>
        </p:pic>
        <p:sp>
          <p:nvSpPr>
            <p:cNvPr id="6" name="TextBox 5">
              <a:extLst>
                <a:ext uri="{FF2B5EF4-FFF2-40B4-BE49-F238E27FC236}">
                  <a16:creationId xmlns:a16="http://schemas.microsoft.com/office/drawing/2014/main" id="{F6860FE6-B390-4C3B-ABB6-A7B87788AC07}"/>
                </a:ext>
              </a:extLst>
            </p:cNvPr>
            <p:cNvSpPr txBox="1"/>
            <p:nvPr/>
          </p:nvSpPr>
          <p:spPr>
            <a:xfrm>
              <a:off x="362538" y="4488917"/>
              <a:ext cx="282641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2400" b="1"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sp>
          <p:nvSpPr>
            <p:cNvPr id="7" name="TextBox 6">
              <a:extLst>
                <a:ext uri="{FF2B5EF4-FFF2-40B4-BE49-F238E27FC236}">
                  <a16:creationId xmlns:a16="http://schemas.microsoft.com/office/drawing/2014/main" id="{A6A78D4C-8968-47B4-9CF7-9CFC85683D7A}"/>
                </a:ext>
              </a:extLst>
            </p:cNvPr>
            <p:cNvSpPr txBox="1"/>
            <p:nvPr/>
          </p:nvSpPr>
          <p:spPr>
            <a:xfrm>
              <a:off x="550949" y="5563617"/>
              <a:ext cx="252505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srgbClr val="FF0000"/>
                  </a:solidFill>
                  <a:effectLst/>
                  <a:uLnTx/>
                  <a:uFillTx/>
                  <a:latin typeface="Blackadder ITC" panose="04020505051007020D02" pitchFamily="82" charset="0"/>
                  <a:ea typeface="+mn-ea"/>
                  <a:cs typeface="Times New Roman" panose="02020603050405020304" pitchFamily="18" charset="0"/>
                </a:rPr>
                <a:t>The University with the difference</a:t>
              </a:r>
            </a:p>
          </p:txBody>
        </p:sp>
        <p:pic>
          <p:nvPicPr>
            <p:cNvPr id="12" name="Picture 11">
              <a:extLst>
                <a:ext uri="{FF2B5EF4-FFF2-40B4-BE49-F238E27FC236}">
                  <a16:creationId xmlns:a16="http://schemas.microsoft.com/office/drawing/2014/main" id="{29E29A0B-C42E-4F6F-9999-095DA3BF8C07}"/>
                </a:ext>
              </a:extLst>
            </p:cNvPr>
            <p:cNvPicPr>
              <a:picLocks noChangeAspect="1"/>
            </p:cNvPicPr>
            <p:nvPr/>
          </p:nvPicPr>
          <p:blipFill>
            <a:blip r:embed="rId6"/>
            <a:stretch>
              <a:fillRect/>
            </a:stretch>
          </p:blipFill>
          <p:spPr>
            <a:xfrm>
              <a:off x="35002" y="181390"/>
              <a:ext cx="9046938" cy="583727"/>
            </a:xfrm>
            <a:prstGeom prst="rect">
              <a:avLst/>
            </a:prstGeom>
          </p:spPr>
        </p:pic>
      </p:grpSp>
      <p:sp>
        <p:nvSpPr>
          <p:cNvPr id="13" name="Text Placeholder 3">
            <a:extLst>
              <a:ext uri="{FF2B5EF4-FFF2-40B4-BE49-F238E27FC236}">
                <a16:creationId xmlns:a16="http://schemas.microsoft.com/office/drawing/2014/main" id="{85434A49-2172-4F81-AB80-A363EA068A73}"/>
              </a:ext>
            </a:extLst>
          </p:cNvPr>
          <p:cNvSpPr txBox="1">
            <a:spLocks/>
          </p:cNvSpPr>
          <p:nvPr/>
        </p:nvSpPr>
        <p:spPr>
          <a:xfrm>
            <a:off x="3262793" y="2725806"/>
            <a:ext cx="5672484" cy="339669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Presented by: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algn="ctr"/>
            <a:endParaRPr lang="en-ZA" sz="2000" dirty="0">
              <a:solidFill>
                <a:schemeClr val="tx1"/>
              </a:solidFill>
            </a:endParaRPr>
          </a:p>
          <a:p>
            <a:pPr algn="ctr"/>
            <a:r>
              <a:rPr lang="en-ZA" sz="2000" dirty="0">
                <a:solidFill>
                  <a:schemeClr val="tx1"/>
                </a:solidFill>
              </a:rPr>
              <a:t>Assoc Prof Okoli BJ </a:t>
            </a:r>
            <a:r>
              <a:rPr lang="en-ZA" sz="1000" dirty="0">
                <a:solidFill>
                  <a:schemeClr val="tx1"/>
                </a:solidFill>
              </a:rPr>
              <a:t>MRSC, MACS</a:t>
            </a:r>
            <a:endParaRPr lang="en-ZA" sz="20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Department  of Chemical Science,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Faculty of Science &amp; Technology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nvGrpSpPr>
          <p:cNvPr id="10" name="Group 9">
            <a:extLst>
              <a:ext uri="{FF2B5EF4-FFF2-40B4-BE49-F238E27FC236}">
                <a16:creationId xmlns:a16="http://schemas.microsoft.com/office/drawing/2014/main" id="{41FC5A40-654A-4858-ACE4-D9DF6BCF23ED}"/>
              </a:ext>
            </a:extLst>
          </p:cNvPr>
          <p:cNvGrpSpPr/>
          <p:nvPr/>
        </p:nvGrpSpPr>
        <p:grpSpPr>
          <a:xfrm>
            <a:off x="106251" y="6119451"/>
            <a:ext cx="8931498" cy="624531"/>
            <a:chOff x="106251" y="6119451"/>
            <a:chExt cx="8931498" cy="624531"/>
          </a:xfrm>
        </p:grpSpPr>
        <p:pic>
          <p:nvPicPr>
            <p:cNvPr id="11" name="Picture 10">
              <a:extLst>
                <a:ext uri="{FF2B5EF4-FFF2-40B4-BE49-F238E27FC236}">
                  <a16:creationId xmlns:a16="http://schemas.microsoft.com/office/drawing/2014/main" id="{C1ABFDDF-01A5-45CA-8348-6971BEE7A586}"/>
                </a:ext>
              </a:extLst>
            </p:cNvPr>
            <p:cNvPicPr>
              <a:picLocks noChangeAspect="1"/>
            </p:cNvPicPr>
            <p:nvPr/>
          </p:nvPicPr>
          <p:blipFill>
            <a:blip r:embed="rId7"/>
            <a:stretch>
              <a:fillRect/>
            </a:stretch>
          </p:blipFill>
          <p:spPr>
            <a:xfrm>
              <a:off x="106251" y="6159207"/>
              <a:ext cx="5406174" cy="584775"/>
            </a:xfrm>
            <a:prstGeom prst="rect">
              <a:avLst/>
            </a:prstGeom>
          </p:spPr>
        </p:pic>
        <p:sp>
          <p:nvSpPr>
            <p:cNvPr id="14" name="TextBox 13">
              <a:extLst>
                <a:ext uri="{FF2B5EF4-FFF2-40B4-BE49-F238E27FC236}">
                  <a16:creationId xmlns:a16="http://schemas.microsoft.com/office/drawing/2014/main" id="{173ECAAA-7EDB-42B8-9509-AB6CA4017507}"/>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pic>
        <p:nvPicPr>
          <p:cNvPr id="3" name="Audio 2">
            <a:hlinkClick r:id="" action="ppaction://media"/>
            <a:extLst>
              <a:ext uri="{FF2B5EF4-FFF2-40B4-BE49-F238E27FC236}">
                <a16:creationId xmlns:a16="http://schemas.microsoft.com/office/drawing/2014/main" id="{7EB809D2-C0AD-447C-A775-249612544A2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85515460"/>
      </p:ext>
    </p:extLst>
  </p:cSld>
  <p:clrMapOvr>
    <a:masterClrMapping/>
  </p:clrMapOvr>
  <p:transition spd="slow" advTm="2286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3" name="Rectangle 2">
            <a:extLst>
              <a:ext uri="{FF2B5EF4-FFF2-40B4-BE49-F238E27FC236}">
                <a16:creationId xmlns:a16="http://schemas.microsoft.com/office/drawing/2014/main" id="{FD1DD6AF-3E4E-459F-B64B-ED876124D272}"/>
              </a:ext>
            </a:extLst>
          </p:cNvPr>
          <p:cNvSpPr/>
          <p:nvPr/>
        </p:nvSpPr>
        <p:spPr>
          <a:xfrm>
            <a:off x="-1" y="-3239"/>
            <a:ext cx="9037749" cy="5078313"/>
          </a:xfrm>
          <a:prstGeom prst="rect">
            <a:avLst/>
          </a:prstGeom>
        </p:spPr>
        <p:txBody>
          <a:bodyPr wrap="square">
            <a:spAutoFit/>
          </a:bodyPr>
          <a:lstStyle/>
          <a:p>
            <a:r>
              <a:rPr lang="en-GB" dirty="0"/>
              <a:t>To produce a primary alcohol, the Grignard reagent is reacted with formaldehyde.</a:t>
            </a:r>
          </a:p>
          <a:p>
            <a:endParaRPr lang="en-GB" dirty="0"/>
          </a:p>
          <a:p>
            <a:endParaRPr lang="en-GB" dirty="0"/>
          </a:p>
          <a:p>
            <a:endParaRPr lang="en-GB" dirty="0"/>
          </a:p>
          <a:p>
            <a:r>
              <a:rPr lang="en-GB" dirty="0"/>
              <a:t> </a:t>
            </a:r>
          </a:p>
          <a:p>
            <a:endParaRPr lang="en-GB" dirty="0"/>
          </a:p>
          <a:p>
            <a:endParaRPr lang="en-GB" dirty="0"/>
          </a:p>
          <a:p>
            <a:r>
              <a:rPr lang="en-GB" dirty="0"/>
              <a:t>Reacting a Grignard reagent with any other aldehyde will lead to a secondary alcohol.</a:t>
            </a:r>
          </a:p>
          <a:p>
            <a:endParaRPr lang="en-GB" dirty="0"/>
          </a:p>
          <a:p>
            <a:endParaRPr lang="en-GB" dirty="0"/>
          </a:p>
          <a:p>
            <a:endParaRPr lang="en-GB" dirty="0"/>
          </a:p>
          <a:p>
            <a:r>
              <a:rPr lang="en-GB" dirty="0"/>
              <a:t> </a:t>
            </a:r>
          </a:p>
          <a:p>
            <a:endParaRPr lang="en-GB" dirty="0"/>
          </a:p>
          <a:p>
            <a:r>
              <a:rPr lang="en-GB" dirty="0"/>
              <a:t>Finally, reacting a Grignard reagent with a ketone will generate a tertiary alcohol.</a:t>
            </a:r>
          </a:p>
          <a:p>
            <a:endParaRPr lang="en-GB" dirty="0"/>
          </a:p>
          <a:p>
            <a:endParaRPr lang="en-GB" dirty="0"/>
          </a:p>
          <a:p>
            <a:endParaRPr lang="en-GB" dirty="0"/>
          </a:p>
          <a:p>
            <a:endParaRPr lang="en-GB" dirty="0"/>
          </a:p>
        </p:txBody>
      </p:sp>
      <p:pic>
        <p:nvPicPr>
          <p:cNvPr id="11" name="Picture 10">
            <a:extLst>
              <a:ext uri="{FF2B5EF4-FFF2-40B4-BE49-F238E27FC236}">
                <a16:creationId xmlns:a16="http://schemas.microsoft.com/office/drawing/2014/main" id="{9CC3F600-93AA-493A-9950-D53FEEAE55F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902500" y="369237"/>
            <a:ext cx="5094648" cy="1446309"/>
          </a:xfrm>
          <a:prstGeom prst="rect">
            <a:avLst/>
          </a:prstGeom>
          <a:noFill/>
          <a:ln>
            <a:noFill/>
          </a:ln>
        </p:spPr>
      </p:pic>
      <p:pic>
        <p:nvPicPr>
          <p:cNvPr id="12" name="Picture 11">
            <a:extLst>
              <a:ext uri="{FF2B5EF4-FFF2-40B4-BE49-F238E27FC236}">
                <a16:creationId xmlns:a16="http://schemas.microsoft.com/office/drawing/2014/main" id="{51FBCE7D-229C-44A9-A78C-85B5D08791A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361979" y="2288942"/>
            <a:ext cx="3677920" cy="1246629"/>
          </a:xfrm>
          <a:prstGeom prst="rect">
            <a:avLst/>
          </a:prstGeom>
          <a:noFill/>
          <a:ln>
            <a:noFill/>
          </a:ln>
        </p:spPr>
      </p:pic>
      <p:pic>
        <p:nvPicPr>
          <p:cNvPr id="14" name="Picture 13">
            <a:extLst>
              <a:ext uri="{FF2B5EF4-FFF2-40B4-BE49-F238E27FC236}">
                <a16:creationId xmlns:a16="http://schemas.microsoft.com/office/drawing/2014/main" id="{6556A241-B421-4A88-B791-D6B265C502A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49549" y="4008967"/>
            <a:ext cx="4972886" cy="1246629"/>
          </a:xfrm>
          <a:prstGeom prst="rect">
            <a:avLst/>
          </a:prstGeom>
          <a:noFill/>
          <a:ln>
            <a:noFill/>
          </a:ln>
        </p:spPr>
      </p:pic>
      <p:pic>
        <p:nvPicPr>
          <p:cNvPr id="2" name="Audio 1">
            <a:hlinkClick r:id="" action="ppaction://media"/>
            <a:extLst>
              <a:ext uri="{FF2B5EF4-FFF2-40B4-BE49-F238E27FC236}">
                <a16:creationId xmlns:a16="http://schemas.microsoft.com/office/drawing/2014/main" id="{676C595B-BCE5-4FE5-9A75-7A647C70DEC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894046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64085">
        <p159:morph option="byObject"/>
      </p:transition>
    </mc:Choice>
    <mc:Fallback xmlns="">
      <p:transition spd="slow" advTm="1640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770C5D11-1371-4BFE-B83D-D7360F3CEB79}"/>
              </a:ext>
            </a:extLst>
          </p:cNvPr>
          <p:cNvSpPr/>
          <p:nvPr/>
        </p:nvSpPr>
        <p:spPr>
          <a:xfrm>
            <a:off x="0" y="14010"/>
            <a:ext cx="9144000" cy="6463308"/>
          </a:xfrm>
          <a:prstGeom prst="rect">
            <a:avLst/>
          </a:prstGeom>
        </p:spPr>
        <p:txBody>
          <a:bodyPr wrap="square">
            <a:spAutoFit/>
          </a:bodyPr>
          <a:lstStyle/>
          <a:p>
            <a:pPr marL="285750" indent="-285750">
              <a:buFont typeface="Wingdings" panose="05000000000000000000" pitchFamily="2" charset="2"/>
              <a:buChar char="Ø"/>
            </a:pPr>
            <a:r>
              <a:rPr lang="en-GB" b="1" dirty="0"/>
              <a:t>Reactions of Alcohols</a:t>
            </a:r>
          </a:p>
          <a:p>
            <a:r>
              <a:rPr lang="en-GB" i="1" dirty="0"/>
              <a:t>1.	Metal salt formation</a:t>
            </a:r>
          </a:p>
          <a:p>
            <a:r>
              <a:rPr lang="en-GB" dirty="0"/>
              <a:t>Alcohols are only slightly weaker acids than water, with a K a value of approximately 1 × 10 −16. The reaction of ethanol with sodium metal (a base) produces sodium ethoxide and hydrogen gas. </a:t>
            </a:r>
          </a:p>
          <a:p>
            <a:r>
              <a:rPr lang="en-GB" dirty="0"/>
              <a:t> </a:t>
            </a:r>
          </a:p>
          <a:p>
            <a:r>
              <a:rPr lang="en-GB" dirty="0"/>
              <a:t>. </a:t>
            </a:r>
          </a:p>
          <a:p>
            <a:r>
              <a:rPr lang="en-GB" dirty="0"/>
              <a:t>The acidity of alcohols decreases while going from primary to secondary to tertiary. This decrease in acidity is due to two factors: </a:t>
            </a:r>
          </a:p>
          <a:p>
            <a:pPr marL="285750" indent="-285750">
              <a:buFont typeface="Wingdings" panose="05000000000000000000" pitchFamily="2" charset="2"/>
              <a:buChar char="q"/>
            </a:pPr>
            <a:r>
              <a:rPr lang="en-GB" dirty="0"/>
              <a:t>an increase of electron density on the oxygen atom of the more highly‐substituted alcohol, and </a:t>
            </a:r>
          </a:p>
          <a:p>
            <a:pPr marL="285750" indent="-285750">
              <a:buFont typeface="Wingdings" panose="05000000000000000000" pitchFamily="2" charset="2"/>
              <a:buChar char="q"/>
            </a:pPr>
            <a:r>
              <a:rPr lang="en-GB" dirty="0"/>
              <a:t>steric hindrance (because of the alkyl groups, which inhibit solvation of the resulting alkoxide ion). </a:t>
            </a:r>
          </a:p>
          <a:p>
            <a:pPr algn="just"/>
            <a:r>
              <a:rPr lang="en-GB" dirty="0"/>
              <a:t>	Both of these situations increase the activation energy for proton removal. </a:t>
            </a:r>
          </a:p>
          <a:p>
            <a:pPr algn="just"/>
            <a:r>
              <a:rPr lang="en-GB" dirty="0"/>
              <a:t>2.	</a:t>
            </a:r>
            <a:r>
              <a:rPr lang="en-GB" i="1" dirty="0"/>
              <a:t>Alkyl halide formation</a:t>
            </a:r>
          </a:p>
          <a:p>
            <a:r>
              <a:rPr lang="en-GB" dirty="0"/>
              <a:t>Alcohols are converted to alkyl halides by S N1 and S N2 reactions with halogen acids.</a:t>
            </a:r>
          </a:p>
          <a:p>
            <a:r>
              <a:rPr lang="en-GB" dirty="0"/>
              <a:t> </a:t>
            </a:r>
          </a:p>
          <a:p>
            <a:endParaRPr lang="en-GB" dirty="0"/>
          </a:p>
          <a:p>
            <a:endParaRPr lang="en-GB" dirty="0"/>
          </a:p>
          <a:p>
            <a:endParaRPr lang="en-GB" dirty="0"/>
          </a:p>
          <a:p>
            <a:endParaRPr lang="en-GB" dirty="0"/>
          </a:p>
          <a:p>
            <a:r>
              <a:rPr lang="en-GB" dirty="0"/>
              <a:t>Primary alcohols favour S N2 substitutions while S N1 substitutions occur mainly with tertiary alcohols. </a:t>
            </a:r>
          </a:p>
        </p:txBody>
      </p:sp>
      <p:pic>
        <p:nvPicPr>
          <p:cNvPr id="15" name="Picture 14">
            <a:extLst>
              <a:ext uri="{FF2B5EF4-FFF2-40B4-BE49-F238E27FC236}">
                <a16:creationId xmlns:a16="http://schemas.microsoft.com/office/drawing/2014/main" id="{5C2821B8-26B8-41E7-AC87-B711F785C5F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180706" y="1269042"/>
            <a:ext cx="4782587" cy="369332"/>
          </a:xfrm>
          <a:prstGeom prst="rect">
            <a:avLst/>
          </a:prstGeom>
          <a:noFill/>
          <a:ln>
            <a:noFill/>
          </a:ln>
        </p:spPr>
      </p:pic>
      <p:pic>
        <p:nvPicPr>
          <p:cNvPr id="8" name="Picture 7">
            <a:extLst>
              <a:ext uri="{FF2B5EF4-FFF2-40B4-BE49-F238E27FC236}">
                <a16:creationId xmlns:a16="http://schemas.microsoft.com/office/drawing/2014/main" id="{5A556567-CFF1-459A-8216-9EEAA096347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491592" y="4465983"/>
            <a:ext cx="5830897" cy="1400056"/>
          </a:xfrm>
          <a:prstGeom prst="rect">
            <a:avLst/>
          </a:prstGeom>
          <a:noFill/>
          <a:ln>
            <a:noFill/>
          </a:ln>
        </p:spPr>
      </p:pic>
      <p:pic>
        <p:nvPicPr>
          <p:cNvPr id="3" name="Audio 2">
            <a:hlinkClick r:id="" action="ppaction://media"/>
            <a:extLst>
              <a:ext uri="{FF2B5EF4-FFF2-40B4-BE49-F238E27FC236}">
                <a16:creationId xmlns:a16="http://schemas.microsoft.com/office/drawing/2014/main" id="{E4897548-86F7-4F65-916D-9775CC8E77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544301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6354">
        <p159:morph option="byObject"/>
      </p:transition>
    </mc:Choice>
    <mc:Fallback xmlns="">
      <p:transition spd="slow" advTm="3063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770C5D11-1371-4BFE-B83D-D7360F3CEB79}"/>
              </a:ext>
            </a:extLst>
          </p:cNvPr>
          <p:cNvSpPr/>
          <p:nvPr/>
        </p:nvSpPr>
        <p:spPr>
          <a:xfrm>
            <a:off x="53243" y="-1352"/>
            <a:ext cx="9144000" cy="6186309"/>
          </a:xfrm>
          <a:prstGeom prst="rect">
            <a:avLst/>
          </a:prstGeom>
        </p:spPr>
        <p:txBody>
          <a:bodyPr wrap="square">
            <a:spAutoFit/>
          </a:bodyPr>
          <a:lstStyle/>
          <a:p>
            <a:pPr algn="just"/>
            <a:r>
              <a:rPr lang="en-GB" dirty="0"/>
              <a:t>A more efficient method of preparing alkyl halides from alcohols involves reactions with thionyl chloride (SOCl2). </a:t>
            </a:r>
          </a:p>
          <a:p>
            <a:pPr algn="just"/>
            <a:endParaRPr lang="en-GB" dirty="0"/>
          </a:p>
          <a:p>
            <a:pPr algn="just"/>
            <a:endParaRPr lang="en-GB" dirty="0"/>
          </a:p>
          <a:p>
            <a:pPr algn="just"/>
            <a:endParaRPr lang="en-GB" dirty="0"/>
          </a:p>
          <a:p>
            <a:pPr algn="just"/>
            <a:r>
              <a:rPr lang="en-GB" dirty="0"/>
              <a:t>Because thionyl bromide is relatively unstable, alkyl bromides are normally prepared by reacting the alcohol with phosphorous tribromide (</a:t>
            </a:r>
            <a:r>
              <a:rPr lang="en-GB" dirty="0" err="1"/>
              <a:t>PBr</a:t>
            </a:r>
            <a:r>
              <a:rPr lang="en-GB" dirty="0"/>
              <a:t> 3). </a:t>
            </a:r>
          </a:p>
          <a:p>
            <a:pPr algn="just"/>
            <a:r>
              <a:rPr lang="en-GB" dirty="0"/>
              <a:t> </a:t>
            </a:r>
          </a:p>
          <a:p>
            <a:pPr algn="just"/>
            <a:endParaRPr lang="en-GB" dirty="0"/>
          </a:p>
          <a:p>
            <a:pPr algn="just"/>
            <a:r>
              <a:rPr lang="en-GB" i="1" dirty="0"/>
              <a:t>3.	</a:t>
            </a:r>
            <a:r>
              <a:rPr lang="en-GB" b="1" i="1" dirty="0"/>
              <a:t>Ester formation</a:t>
            </a:r>
          </a:p>
          <a:p>
            <a:pPr algn="just"/>
            <a:r>
              <a:rPr lang="en-GB" dirty="0"/>
              <a:t>	Esters are compounds that are commonly formed by the reaction of oxygen‐containing acids with alcohols. Alcohols can be converted to esters by means of </a:t>
            </a:r>
            <a:r>
              <a:rPr lang="en-GB" b="1" u="sng" dirty="0"/>
              <a:t>the Fischer Esterification Process</a:t>
            </a:r>
            <a:r>
              <a:rPr lang="en-GB" dirty="0"/>
              <a:t>. </a:t>
            </a:r>
          </a:p>
          <a:p>
            <a:pPr algn="just"/>
            <a:endParaRPr lang="en-GB" dirty="0"/>
          </a:p>
          <a:p>
            <a:pPr algn="just"/>
            <a:endParaRPr lang="en-GB" dirty="0"/>
          </a:p>
          <a:p>
            <a:pPr algn="just"/>
            <a:endParaRPr lang="en-GB" dirty="0"/>
          </a:p>
          <a:p>
            <a:pPr algn="just"/>
            <a:r>
              <a:rPr lang="en-GB" dirty="0"/>
              <a:t> </a:t>
            </a:r>
          </a:p>
          <a:p>
            <a:pPr algn="just"/>
            <a:r>
              <a:rPr lang="en-GB" dirty="0"/>
              <a:t>4.	</a:t>
            </a:r>
            <a:r>
              <a:rPr lang="en-GB" b="1" dirty="0"/>
              <a:t>Alkyl sulfonate formation. </a:t>
            </a:r>
            <a:r>
              <a:rPr lang="en-GB" dirty="0"/>
              <a:t>Alcohols may be converted to alkyl sulfonates, which are sulfonic acid esters. These esters are formed by reacting an alcohol with an appropriate sulfonic acid. For example, methyl </a:t>
            </a:r>
            <a:r>
              <a:rPr lang="en-GB" dirty="0" err="1"/>
              <a:t>tosylate</a:t>
            </a:r>
            <a:r>
              <a:rPr lang="en-GB" dirty="0"/>
              <a:t>, a typical sulfonate, is formed by reacting methyl alcohol with </a:t>
            </a:r>
            <a:r>
              <a:rPr lang="en-GB" dirty="0" err="1"/>
              <a:t>tosyl</a:t>
            </a:r>
            <a:r>
              <a:rPr lang="en-GB" dirty="0"/>
              <a:t> chloride. </a:t>
            </a:r>
          </a:p>
          <a:p>
            <a:pPr algn="just"/>
            <a:r>
              <a:rPr lang="en-GB" dirty="0"/>
              <a:t> </a:t>
            </a:r>
          </a:p>
        </p:txBody>
      </p:sp>
      <p:pic>
        <p:nvPicPr>
          <p:cNvPr id="8" name="Picture 7">
            <a:extLst>
              <a:ext uri="{FF2B5EF4-FFF2-40B4-BE49-F238E27FC236}">
                <a16:creationId xmlns:a16="http://schemas.microsoft.com/office/drawing/2014/main" id="{6C65DEB6-BC25-4617-AD8E-DA1B24F85BE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821565" y="598265"/>
            <a:ext cx="5162329" cy="369332"/>
          </a:xfrm>
          <a:prstGeom prst="rect">
            <a:avLst/>
          </a:prstGeom>
          <a:noFill/>
          <a:ln>
            <a:noFill/>
          </a:ln>
        </p:spPr>
      </p:pic>
      <p:pic>
        <p:nvPicPr>
          <p:cNvPr id="9" name="Picture 8">
            <a:extLst>
              <a:ext uri="{FF2B5EF4-FFF2-40B4-BE49-F238E27FC236}">
                <a16:creationId xmlns:a16="http://schemas.microsoft.com/office/drawing/2014/main" id="{DA50EC5C-C38E-4754-9DDE-D53A822A735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232328" y="2121212"/>
            <a:ext cx="3901566" cy="184666"/>
          </a:xfrm>
          <a:prstGeom prst="rect">
            <a:avLst/>
          </a:prstGeom>
          <a:noFill/>
          <a:ln>
            <a:noFill/>
          </a:ln>
        </p:spPr>
      </p:pic>
      <p:pic>
        <p:nvPicPr>
          <p:cNvPr id="10" name="Picture 9">
            <a:extLst>
              <a:ext uri="{FF2B5EF4-FFF2-40B4-BE49-F238E27FC236}">
                <a16:creationId xmlns:a16="http://schemas.microsoft.com/office/drawing/2014/main" id="{20032816-F902-4923-8758-412EE918CFA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101805" y="3571397"/>
            <a:ext cx="4601847" cy="845812"/>
          </a:xfrm>
          <a:prstGeom prst="rect">
            <a:avLst/>
          </a:prstGeom>
          <a:noFill/>
          <a:ln>
            <a:noFill/>
          </a:ln>
        </p:spPr>
      </p:pic>
      <p:pic>
        <p:nvPicPr>
          <p:cNvPr id="11" name="Picture 10">
            <a:extLst>
              <a:ext uri="{FF2B5EF4-FFF2-40B4-BE49-F238E27FC236}">
                <a16:creationId xmlns:a16="http://schemas.microsoft.com/office/drawing/2014/main" id="{C78F4D69-97DB-4B96-A72D-1642A51CB68D}"/>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821565" y="5709232"/>
            <a:ext cx="4968393" cy="1075342"/>
          </a:xfrm>
          <a:prstGeom prst="rect">
            <a:avLst/>
          </a:prstGeom>
          <a:noFill/>
          <a:ln>
            <a:noFill/>
          </a:ln>
        </p:spPr>
      </p:pic>
      <p:pic>
        <p:nvPicPr>
          <p:cNvPr id="3" name="Audio 2">
            <a:hlinkClick r:id="" action="ppaction://media"/>
            <a:extLst>
              <a:ext uri="{FF2B5EF4-FFF2-40B4-BE49-F238E27FC236}">
                <a16:creationId xmlns:a16="http://schemas.microsoft.com/office/drawing/2014/main" id="{FFE4C05F-09CE-4C19-9E7C-D76EB2F8968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097634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9380">
        <p159:morph option="byObject"/>
      </p:transition>
    </mc:Choice>
    <mc:Fallback xmlns="">
      <p:transition spd="slow" advTm="2293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770C5D11-1371-4BFE-B83D-D7360F3CEB79}"/>
              </a:ext>
            </a:extLst>
          </p:cNvPr>
          <p:cNvSpPr/>
          <p:nvPr/>
        </p:nvSpPr>
        <p:spPr>
          <a:xfrm>
            <a:off x="0" y="8001"/>
            <a:ext cx="9037749" cy="2585323"/>
          </a:xfrm>
          <a:prstGeom prst="rect">
            <a:avLst/>
          </a:prstGeom>
        </p:spPr>
        <p:txBody>
          <a:bodyPr wrap="square">
            <a:spAutoFit/>
          </a:bodyPr>
          <a:lstStyle/>
          <a:p>
            <a:pPr algn="just"/>
            <a:r>
              <a:rPr lang="en-GB" dirty="0"/>
              <a:t>5.	</a:t>
            </a:r>
            <a:r>
              <a:rPr lang="en-GB" b="1" dirty="0"/>
              <a:t>Formation of aldehydes and ketones:</a:t>
            </a:r>
            <a:r>
              <a:rPr lang="en-GB" dirty="0"/>
              <a:t> The oxidation of alcohols can lead to the formation of aldehydes and ketones. Aldehydes are formed from primary alcohols, while ketones are formed from secondary alcohols. </a:t>
            </a:r>
          </a:p>
          <a:p>
            <a:pPr algn="just"/>
            <a:endParaRPr lang="en-GB" dirty="0"/>
          </a:p>
          <a:p>
            <a:pPr algn="just"/>
            <a:r>
              <a:rPr lang="en-GB" dirty="0"/>
              <a:t>Because you can easily further oxidize aldehydes to carboxylic acids, you can only employ mild oxidizing agents and conditions in the formation of </a:t>
            </a:r>
            <a:r>
              <a:rPr lang="en-GB" dirty="0" err="1"/>
              <a:t>aldehydes.Typical</a:t>
            </a:r>
            <a:r>
              <a:rPr lang="en-GB" dirty="0"/>
              <a:t> mild oxidizing agents include manganese dioxide (</a:t>
            </a:r>
            <a:r>
              <a:rPr lang="en-GB" dirty="0" err="1"/>
              <a:t>MnO</a:t>
            </a:r>
            <a:r>
              <a:rPr lang="en-GB" dirty="0"/>
              <a:t> 2), </a:t>
            </a:r>
            <a:r>
              <a:rPr lang="en-GB" dirty="0" err="1"/>
              <a:t>Sarett</a:t>
            </a:r>
            <a:r>
              <a:rPr lang="en-GB" dirty="0"/>
              <a:t>‐Collins reagent (</a:t>
            </a:r>
            <a:r>
              <a:rPr lang="en-GB" dirty="0" err="1"/>
              <a:t>CrO</a:t>
            </a:r>
            <a:r>
              <a:rPr lang="en-GB" dirty="0"/>
              <a:t> 3—(C5H5N2), and pyridinium chlorochromate (PCC).</a:t>
            </a:r>
          </a:p>
          <a:p>
            <a:pPr algn="just"/>
            <a:endParaRPr lang="en-GB" dirty="0"/>
          </a:p>
        </p:txBody>
      </p:sp>
      <p:pic>
        <p:nvPicPr>
          <p:cNvPr id="9" name="Picture 8">
            <a:extLst>
              <a:ext uri="{FF2B5EF4-FFF2-40B4-BE49-F238E27FC236}">
                <a16:creationId xmlns:a16="http://schemas.microsoft.com/office/drawing/2014/main" id="{2FECC923-6224-4631-A872-FF8A20E9F7C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577008" y="2372937"/>
            <a:ext cx="5539409" cy="2997960"/>
          </a:xfrm>
          <a:prstGeom prst="rect">
            <a:avLst/>
          </a:prstGeom>
          <a:noFill/>
          <a:ln>
            <a:noFill/>
          </a:ln>
        </p:spPr>
      </p:pic>
      <p:pic>
        <p:nvPicPr>
          <p:cNvPr id="3" name="Audio 2">
            <a:hlinkClick r:id="" action="ppaction://media"/>
            <a:extLst>
              <a:ext uri="{FF2B5EF4-FFF2-40B4-BE49-F238E27FC236}">
                <a16:creationId xmlns:a16="http://schemas.microsoft.com/office/drawing/2014/main" id="{C6CFFB29-F6F1-4116-AA09-14E35955B0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5009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6206">
        <p159:morph option="byObject"/>
      </p:transition>
    </mc:Choice>
    <mc:Fallback xmlns="">
      <p:transition spd="slow" advTm="862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8" name="Picture 7">
            <a:extLst>
              <a:ext uri="{FF2B5EF4-FFF2-40B4-BE49-F238E27FC236}">
                <a16:creationId xmlns:a16="http://schemas.microsoft.com/office/drawing/2014/main" id="{86CF11F1-E5CE-4968-B9FC-E4CE01BC207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31789" y="1667010"/>
            <a:ext cx="6680421" cy="1868805"/>
          </a:xfrm>
          <a:prstGeom prst="rect">
            <a:avLst/>
          </a:prstGeom>
          <a:noFill/>
          <a:ln>
            <a:noFill/>
          </a:ln>
        </p:spPr>
      </p:pic>
      <p:sp>
        <p:nvSpPr>
          <p:cNvPr id="3" name="Rectangle 2">
            <a:extLst>
              <a:ext uri="{FF2B5EF4-FFF2-40B4-BE49-F238E27FC236}">
                <a16:creationId xmlns:a16="http://schemas.microsoft.com/office/drawing/2014/main" id="{F86520A3-B2D3-498A-8E39-1A3E21CBC461}"/>
              </a:ext>
            </a:extLst>
          </p:cNvPr>
          <p:cNvSpPr/>
          <p:nvPr/>
        </p:nvSpPr>
        <p:spPr>
          <a:xfrm>
            <a:off x="-1" y="8001"/>
            <a:ext cx="9144000" cy="5632311"/>
          </a:xfrm>
          <a:prstGeom prst="rect">
            <a:avLst/>
          </a:prstGeom>
        </p:spPr>
        <p:txBody>
          <a:bodyPr wrap="square">
            <a:spAutoFit/>
          </a:bodyPr>
          <a:lstStyle/>
          <a:p>
            <a:pPr algn="just"/>
            <a:r>
              <a:rPr lang="en-GB" dirty="0"/>
              <a:t>Because ketones are more resistant to further oxidation than aldehydes, we may employ stronger oxidizing agents and higher temperatures. Secondary alcohols are normally converted to ketones by reaction with potassium dichromate (K2Cr2O7), potassium permanganate (</a:t>
            </a:r>
            <a:r>
              <a:rPr lang="en-GB" dirty="0" err="1"/>
              <a:t>KMnO</a:t>
            </a:r>
            <a:r>
              <a:rPr lang="en-GB" dirty="0"/>
              <a:t> 4), or chromium trioxide in acetic acid (CrO3/CH 3COOH). </a:t>
            </a:r>
          </a:p>
          <a:p>
            <a:pPr algn="just"/>
            <a:r>
              <a:rPr lang="en-GB" dirty="0"/>
              <a:t> </a:t>
            </a:r>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endParaRPr lang="en-GB" dirty="0"/>
          </a:p>
          <a:p>
            <a:pPr algn="just"/>
            <a:r>
              <a:rPr lang="en-GB" dirty="0"/>
              <a:t>6.	</a:t>
            </a:r>
            <a:r>
              <a:rPr lang="en-GB" b="1" dirty="0"/>
              <a:t>Carboxylic acid formation: </a:t>
            </a:r>
            <a:r>
              <a:rPr lang="en-GB" dirty="0"/>
              <a:t>Upon oxidation with strong oxidizing agents and high temperatures, primary alcohols completely oxidize to form carboxylic acids. The common oxidizing agents used for these conversions are concentrated potassium permanganate or concentrated potassium dichromate. </a:t>
            </a:r>
          </a:p>
          <a:p>
            <a:pPr algn="just"/>
            <a:r>
              <a:rPr lang="en-GB" dirty="0"/>
              <a:t> </a:t>
            </a:r>
          </a:p>
          <a:p>
            <a:pPr algn="just"/>
            <a:endParaRPr lang="en-GB" dirty="0"/>
          </a:p>
        </p:txBody>
      </p:sp>
      <p:pic>
        <p:nvPicPr>
          <p:cNvPr id="9" name="Picture 8">
            <a:extLst>
              <a:ext uri="{FF2B5EF4-FFF2-40B4-BE49-F238E27FC236}">
                <a16:creationId xmlns:a16="http://schemas.microsoft.com/office/drawing/2014/main" id="{DD76FD4B-E205-433B-A7F2-F092D760AEA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775791" y="5015225"/>
            <a:ext cx="6136419" cy="1728758"/>
          </a:xfrm>
          <a:prstGeom prst="rect">
            <a:avLst/>
          </a:prstGeom>
          <a:noFill/>
          <a:ln>
            <a:noFill/>
          </a:ln>
        </p:spPr>
      </p:pic>
      <p:pic>
        <p:nvPicPr>
          <p:cNvPr id="2" name="Audio 1">
            <a:hlinkClick r:id="" action="ppaction://media"/>
            <a:extLst>
              <a:ext uri="{FF2B5EF4-FFF2-40B4-BE49-F238E27FC236}">
                <a16:creationId xmlns:a16="http://schemas.microsoft.com/office/drawing/2014/main" id="{676F8FD6-8F52-406B-8D46-525D848AB2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30289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6631">
        <p159:morph option="byObject"/>
      </p:transition>
    </mc:Choice>
    <mc:Fallback xmlns="">
      <p:transition spd="slow" advTm="966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10" name="Picture 9">
            <a:extLst>
              <a:ext uri="{FF2B5EF4-FFF2-40B4-BE49-F238E27FC236}">
                <a16:creationId xmlns:a16="http://schemas.microsoft.com/office/drawing/2014/main" id="{3B57A8EB-F161-4701-BD10-90FF1F7BCD3F}"/>
              </a:ext>
            </a:extLst>
          </p:cNvPr>
          <p:cNvPicPr>
            <a:picLocks noChangeAspect="1"/>
          </p:cNvPicPr>
          <p:nvPr/>
        </p:nvPicPr>
        <p:blipFill>
          <a:blip r:embed="rId5"/>
          <a:stretch>
            <a:fillRect/>
          </a:stretch>
        </p:blipFill>
        <p:spPr>
          <a:xfrm>
            <a:off x="106018" y="565541"/>
            <a:ext cx="8878957" cy="5375334"/>
          </a:xfrm>
          <a:prstGeom prst="rect">
            <a:avLst/>
          </a:prstGeom>
        </p:spPr>
      </p:pic>
      <p:pic>
        <p:nvPicPr>
          <p:cNvPr id="2" name="Audio 1">
            <a:hlinkClick r:id="" action="ppaction://media"/>
            <a:extLst>
              <a:ext uri="{FF2B5EF4-FFF2-40B4-BE49-F238E27FC236}">
                <a16:creationId xmlns:a16="http://schemas.microsoft.com/office/drawing/2014/main" id="{1F29279A-E719-483E-9740-51F9617399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9030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6705">
        <p159:morph option="byObject"/>
      </p:transition>
    </mc:Choice>
    <mc:Fallback xmlns="">
      <p:transition spd="slow" advTm="567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14" name="Rectangle 13">
            <a:extLst>
              <a:ext uri="{FF2B5EF4-FFF2-40B4-BE49-F238E27FC236}">
                <a16:creationId xmlns:a16="http://schemas.microsoft.com/office/drawing/2014/main" id="{A3346E26-B428-4561-A747-0E6503F445D8}"/>
              </a:ext>
            </a:extLst>
          </p:cNvPr>
          <p:cNvSpPr/>
          <p:nvPr/>
        </p:nvSpPr>
        <p:spPr>
          <a:xfrm>
            <a:off x="0" y="8001"/>
            <a:ext cx="9144000" cy="5078313"/>
          </a:xfrm>
          <a:prstGeom prst="rect">
            <a:avLst/>
          </a:prstGeom>
        </p:spPr>
        <p:txBody>
          <a:bodyPr wrap="square">
            <a:spAutoFit/>
          </a:bodyPr>
          <a:lstStyle/>
          <a:p>
            <a:pPr algn="ctr"/>
            <a:r>
              <a:rPr lang="en-GB" b="1" dirty="0"/>
              <a:t>Alcohols</a:t>
            </a:r>
          </a:p>
          <a:p>
            <a:pPr marL="285750" indent="-285750">
              <a:buFont typeface="Wingdings" panose="05000000000000000000" pitchFamily="2" charset="2"/>
              <a:buChar char="Ø"/>
            </a:pPr>
            <a:r>
              <a:rPr lang="en-GB" dirty="0"/>
              <a:t>	Alcohols are hydroxy‐substituted alkanes, alkenes, or alkynes in which the substitution occurs on a saturated carbon.</a:t>
            </a:r>
          </a:p>
          <a:p>
            <a:pPr marL="285750" indent="-285750">
              <a:buFont typeface="Wingdings" panose="05000000000000000000" pitchFamily="2" charset="2"/>
              <a:buChar char="Ø"/>
            </a:pPr>
            <a:r>
              <a:rPr lang="en-GB" dirty="0"/>
              <a:t>The general formula for alcohols is CnH2n+1 OH</a:t>
            </a:r>
          </a:p>
          <a:p>
            <a:r>
              <a:rPr lang="en-GB" dirty="0"/>
              <a:t>	E.g.</a:t>
            </a:r>
          </a:p>
          <a:p>
            <a:endParaRPr lang="en-GB" dirty="0"/>
          </a:p>
          <a:p>
            <a:endParaRPr lang="en-GB" dirty="0"/>
          </a:p>
          <a:p>
            <a:endParaRPr lang="en-GB" dirty="0"/>
          </a:p>
          <a:p>
            <a:pPr marL="285750" indent="-285750">
              <a:buFont typeface="Wingdings" panose="05000000000000000000" pitchFamily="2" charset="2"/>
              <a:buChar char="Ø"/>
            </a:pPr>
            <a:r>
              <a:rPr lang="en-GB" dirty="0"/>
              <a:t>Nomenclature</a:t>
            </a:r>
          </a:p>
          <a:p>
            <a:r>
              <a:rPr lang="en-GB" dirty="0"/>
              <a:t>In the IUPAC system, use the following series of rules to name alcohols:</a:t>
            </a:r>
          </a:p>
          <a:p>
            <a:r>
              <a:rPr lang="en-GB" dirty="0"/>
              <a:t>1. 	Pick out the longest continuous chain to which the hydroxyl group is directly attached. The parent name of the alcohol comes from the alkane name for the same chain length. Drop the ‐e ending and add ‐</a:t>
            </a:r>
            <a:r>
              <a:rPr lang="en-GB" dirty="0" err="1"/>
              <a:t>ol</a:t>
            </a:r>
            <a:r>
              <a:rPr lang="en-GB" dirty="0"/>
              <a:t>.</a:t>
            </a:r>
          </a:p>
          <a:p>
            <a:pPr algn="just"/>
            <a:r>
              <a:rPr lang="en-GB" dirty="0"/>
              <a:t>2. 	Number the parent chain so that the carbon bearing the hydroxyl group has the lowest possible number. Place the number in front of the parent name.</a:t>
            </a:r>
          </a:p>
          <a:p>
            <a:r>
              <a:rPr lang="en-GB" dirty="0"/>
              <a:t>3. 	Locate and name substituents other than the hydroxyl group.</a:t>
            </a:r>
          </a:p>
          <a:p>
            <a:r>
              <a:rPr lang="en-GB" dirty="0"/>
              <a:t>The following examples show how you apply these rules:</a:t>
            </a:r>
          </a:p>
          <a:p>
            <a:r>
              <a:rPr lang="en-GB" dirty="0"/>
              <a:t> </a:t>
            </a:r>
          </a:p>
        </p:txBody>
      </p:sp>
      <p:pic>
        <p:nvPicPr>
          <p:cNvPr id="19" name="Picture 18">
            <a:extLst>
              <a:ext uri="{FF2B5EF4-FFF2-40B4-BE49-F238E27FC236}">
                <a16:creationId xmlns:a16="http://schemas.microsoft.com/office/drawing/2014/main" id="{5AC69C2A-8F4A-4747-B80E-D781F2DA1D1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34580" y="1529623"/>
            <a:ext cx="4674840" cy="715618"/>
          </a:xfrm>
          <a:prstGeom prst="rect">
            <a:avLst/>
          </a:prstGeom>
          <a:noFill/>
          <a:ln>
            <a:noFill/>
          </a:ln>
        </p:spPr>
      </p:pic>
      <p:pic>
        <p:nvPicPr>
          <p:cNvPr id="20" name="Picture 19">
            <a:extLst>
              <a:ext uri="{FF2B5EF4-FFF2-40B4-BE49-F238E27FC236}">
                <a16:creationId xmlns:a16="http://schemas.microsoft.com/office/drawing/2014/main" id="{06F93049-C974-4D03-B8A0-2D90E024FBA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234580" y="4916579"/>
            <a:ext cx="4471020" cy="1139664"/>
          </a:xfrm>
          <a:prstGeom prst="rect">
            <a:avLst/>
          </a:prstGeom>
          <a:noFill/>
          <a:ln>
            <a:noFill/>
          </a:ln>
        </p:spPr>
      </p:pic>
      <p:pic>
        <p:nvPicPr>
          <p:cNvPr id="2" name="Audio 1">
            <a:hlinkClick r:id="" action="ppaction://media"/>
            <a:extLst>
              <a:ext uri="{FF2B5EF4-FFF2-40B4-BE49-F238E27FC236}">
                <a16:creationId xmlns:a16="http://schemas.microsoft.com/office/drawing/2014/main" id="{0B730E35-6ACD-4F62-A085-472AA4FC1F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537141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3405">
        <p159:morph option="byObject"/>
      </p:transition>
    </mc:Choice>
    <mc:Fallback xmlns="">
      <p:transition spd="slow" advTm="3034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F67335A6-30A5-4A1B-94E5-D2935337CECC}"/>
              </a:ext>
            </a:extLst>
          </p:cNvPr>
          <p:cNvSpPr/>
          <p:nvPr/>
        </p:nvSpPr>
        <p:spPr>
          <a:xfrm>
            <a:off x="-1" y="58847"/>
            <a:ext cx="9037749" cy="7017306"/>
          </a:xfrm>
          <a:prstGeom prst="rect">
            <a:avLst/>
          </a:prstGeom>
        </p:spPr>
        <p:txBody>
          <a:bodyPr wrap="square">
            <a:spAutoFit/>
          </a:bodyPr>
          <a:lstStyle/>
          <a:p>
            <a:pPr marL="285750" indent="-285750">
              <a:buFont typeface="Wingdings" panose="05000000000000000000" pitchFamily="2" charset="2"/>
              <a:buChar char="Ø"/>
            </a:pPr>
            <a:r>
              <a:rPr lang="en-GB" b="1" dirty="0"/>
              <a:t>Classification of alcohols </a:t>
            </a:r>
          </a:p>
          <a:p>
            <a:r>
              <a:rPr lang="en-GB" dirty="0"/>
              <a:t>Depending on the location of the OH (hydroxyl or hydroxy) functional group, alkanols can be classified as one of the following: </a:t>
            </a:r>
          </a:p>
          <a:p>
            <a:r>
              <a:rPr lang="en-GB" dirty="0">
                <a:effectLst/>
              </a:rPr>
              <a:t>⚛ primary alcohols (1</a:t>
            </a:r>
            <a:r>
              <a:rPr lang="en-GB" baseline="30000" dirty="0">
                <a:effectLst/>
              </a:rPr>
              <a:t>o</a:t>
            </a:r>
            <a:r>
              <a:rPr lang="en-GB" dirty="0">
                <a:effectLst/>
              </a:rPr>
              <a:t>)</a:t>
            </a:r>
          </a:p>
          <a:p>
            <a:r>
              <a:rPr lang="en-GB" dirty="0">
                <a:effectLst/>
              </a:rPr>
              <a:t>⚛ secondary alcohols (2</a:t>
            </a:r>
            <a:r>
              <a:rPr lang="en-GB" baseline="30000" dirty="0">
                <a:effectLst/>
              </a:rPr>
              <a:t>o</a:t>
            </a:r>
            <a:r>
              <a:rPr lang="en-GB" dirty="0">
                <a:effectLst/>
              </a:rPr>
              <a:t>)</a:t>
            </a:r>
          </a:p>
          <a:p>
            <a:r>
              <a:rPr lang="en-GB" dirty="0">
                <a:effectLst/>
              </a:rPr>
              <a:t>⚛ tertiary alcohols (3</a:t>
            </a:r>
            <a:r>
              <a:rPr lang="en-GB" baseline="30000" dirty="0">
                <a:effectLst/>
              </a:rPr>
              <a:t>o</a:t>
            </a:r>
            <a:r>
              <a:rPr lang="en-GB" dirty="0">
                <a:effectLst/>
              </a:rPr>
              <a:t>)</a:t>
            </a:r>
          </a:p>
          <a:p>
            <a:endParaRPr lang="en-GB" dirty="0"/>
          </a:p>
          <a:p>
            <a:endParaRPr lang="en-GB" dirty="0"/>
          </a:p>
          <a:p>
            <a:endParaRPr lang="en-GB" dirty="0"/>
          </a:p>
          <a:p>
            <a:endParaRPr lang="en-GB" dirty="0"/>
          </a:p>
          <a:p>
            <a:endParaRPr lang="en-GB" dirty="0"/>
          </a:p>
          <a:p>
            <a:endParaRPr lang="en-GB" dirty="0"/>
          </a:p>
          <a:p>
            <a:endParaRPr lang="en-GB" dirty="0"/>
          </a:p>
        </p:txBody>
      </p:sp>
      <p:pic>
        <p:nvPicPr>
          <p:cNvPr id="8" name="Picture 7">
            <a:extLst>
              <a:ext uri="{FF2B5EF4-FFF2-40B4-BE49-F238E27FC236}">
                <a16:creationId xmlns:a16="http://schemas.microsoft.com/office/drawing/2014/main" id="{082AEEEC-3297-424A-9271-A90EB7D5C808}"/>
              </a:ext>
            </a:extLst>
          </p:cNvPr>
          <p:cNvPicPr>
            <a:picLocks noChangeAspect="1"/>
          </p:cNvPicPr>
          <p:nvPr/>
        </p:nvPicPr>
        <p:blipFill>
          <a:blip r:embed="rId5"/>
          <a:stretch>
            <a:fillRect/>
          </a:stretch>
        </p:blipFill>
        <p:spPr>
          <a:xfrm>
            <a:off x="106251" y="1770468"/>
            <a:ext cx="8653436" cy="4308358"/>
          </a:xfrm>
          <a:prstGeom prst="rect">
            <a:avLst/>
          </a:prstGeom>
        </p:spPr>
      </p:pic>
      <p:pic>
        <p:nvPicPr>
          <p:cNvPr id="3" name="Audio 2">
            <a:hlinkClick r:id="" action="ppaction://media"/>
            <a:extLst>
              <a:ext uri="{FF2B5EF4-FFF2-40B4-BE49-F238E27FC236}">
                <a16:creationId xmlns:a16="http://schemas.microsoft.com/office/drawing/2014/main" id="{AF9EFB73-63B5-4E94-A804-DD02260F99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330745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9162">
        <p159:morph option="byObject"/>
      </p:transition>
    </mc:Choice>
    <mc:Fallback xmlns="">
      <p:transition spd="slow" advTm="991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F67335A6-30A5-4A1B-94E5-D2935337CECC}"/>
              </a:ext>
            </a:extLst>
          </p:cNvPr>
          <p:cNvSpPr/>
          <p:nvPr/>
        </p:nvSpPr>
        <p:spPr>
          <a:xfrm>
            <a:off x="-1" y="58847"/>
            <a:ext cx="9037749" cy="2031325"/>
          </a:xfrm>
          <a:prstGeom prst="rect">
            <a:avLst/>
          </a:prstGeom>
        </p:spPr>
        <p:txBody>
          <a:bodyPr wrap="square">
            <a:spAutoFit/>
          </a:bodyPr>
          <a:lstStyle/>
          <a:p>
            <a:pPr marL="285750" indent="-285750">
              <a:buFont typeface="Wingdings" panose="05000000000000000000" pitchFamily="2" charset="2"/>
              <a:buChar char="Ø"/>
            </a:pPr>
            <a:r>
              <a:rPr lang="en-GB" dirty="0"/>
              <a:t>The table below gives examples of primary, secondary and tertiary alkanols: </a:t>
            </a:r>
          </a:p>
          <a:p>
            <a:endParaRPr lang="en-GB" dirty="0"/>
          </a:p>
          <a:p>
            <a:endParaRPr lang="en-GB" dirty="0"/>
          </a:p>
          <a:p>
            <a:endParaRPr lang="en-GB" dirty="0"/>
          </a:p>
          <a:p>
            <a:endParaRPr lang="en-GB" dirty="0"/>
          </a:p>
          <a:p>
            <a:endParaRPr lang="en-GB" dirty="0"/>
          </a:p>
          <a:p>
            <a:endParaRPr lang="en-GB" dirty="0"/>
          </a:p>
        </p:txBody>
      </p:sp>
      <p:pic>
        <p:nvPicPr>
          <p:cNvPr id="9" name="Picture 8">
            <a:extLst>
              <a:ext uri="{FF2B5EF4-FFF2-40B4-BE49-F238E27FC236}">
                <a16:creationId xmlns:a16="http://schemas.microsoft.com/office/drawing/2014/main" id="{CB8E8239-FDEF-44D8-93A9-4DE1ED6DC9C9}"/>
              </a:ext>
            </a:extLst>
          </p:cNvPr>
          <p:cNvPicPr>
            <a:picLocks noChangeAspect="1"/>
          </p:cNvPicPr>
          <p:nvPr/>
        </p:nvPicPr>
        <p:blipFill>
          <a:blip r:embed="rId5"/>
          <a:stretch>
            <a:fillRect/>
          </a:stretch>
        </p:blipFill>
        <p:spPr>
          <a:xfrm>
            <a:off x="106251" y="445811"/>
            <a:ext cx="8931497" cy="5819413"/>
          </a:xfrm>
          <a:prstGeom prst="rect">
            <a:avLst/>
          </a:prstGeom>
        </p:spPr>
      </p:pic>
      <p:pic>
        <p:nvPicPr>
          <p:cNvPr id="3" name="Audio 2">
            <a:hlinkClick r:id="" action="ppaction://media"/>
            <a:extLst>
              <a:ext uri="{FF2B5EF4-FFF2-40B4-BE49-F238E27FC236}">
                <a16:creationId xmlns:a16="http://schemas.microsoft.com/office/drawing/2014/main" id="{E9BBFA12-6D8C-4735-A3A5-4D10491970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55764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0610">
        <p159:morph option="byObject"/>
      </p:transition>
    </mc:Choice>
    <mc:Fallback xmlns="">
      <p:transition spd="slow" advTm="1406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grpSp>
        <p:nvGrpSpPr>
          <p:cNvPr id="14" name="Group 13">
            <a:extLst>
              <a:ext uri="{FF2B5EF4-FFF2-40B4-BE49-F238E27FC236}">
                <a16:creationId xmlns:a16="http://schemas.microsoft.com/office/drawing/2014/main" id="{02B57014-8953-4F5E-8B84-B198D44FCD82}"/>
              </a:ext>
            </a:extLst>
          </p:cNvPr>
          <p:cNvGrpSpPr/>
          <p:nvPr/>
        </p:nvGrpSpPr>
        <p:grpSpPr>
          <a:xfrm>
            <a:off x="0" y="21123"/>
            <a:ext cx="9144000" cy="7144165"/>
            <a:chOff x="0" y="21123"/>
            <a:chExt cx="9144000" cy="7144165"/>
          </a:xfrm>
        </p:grpSpPr>
        <p:pic>
          <p:nvPicPr>
            <p:cNvPr id="8" name="Picture 7">
              <a:extLst>
                <a:ext uri="{FF2B5EF4-FFF2-40B4-BE49-F238E27FC236}">
                  <a16:creationId xmlns:a16="http://schemas.microsoft.com/office/drawing/2014/main" id="{8E315D28-F053-4799-BF72-6003EA8A17A0}"/>
                </a:ext>
              </a:extLst>
            </p:cNvPr>
            <p:cNvPicPr>
              <a:picLocks noChangeAspect="1"/>
            </p:cNvPicPr>
            <p:nvPr/>
          </p:nvPicPr>
          <p:blipFill>
            <a:blip r:embed="rId5"/>
            <a:stretch>
              <a:fillRect/>
            </a:stretch>
          </p:blipFill>
          <p:spPr>
            <a:xfrm>
              <a:off x="0" y="21123"/>
              <a:ext cx="9144000" cy="3714750"/>
            </a:xfrm>
            <a:prstGeom prst="rect">
              <a:avLst/>
            </a:prstGeom>
          </p:spPr>
        </p:pic>
        <p:pic>
          <p:nvPicPr>
            <p:cNvPr id="12" name="Picture 11">
              <a:extLst>
                <a:ext uri="{FF2B5EF4-FFF2-40B4-BE49-F238E27FC236}">
                  <a16:creationId xmlns:a16="http://schemas.microsoft.com/office/drawing/2014/main" id="{CE4EA931-94E3-45D7-8FAF-E7B97C7BE4FA}"/>
                </a:ext>
              </a:extLst>
            </p:cNvPr>
            <p:cNvPicPr>
              <a:picLocks noChangeAspect="1"/>
            </p:cNvPicPr>
            <p:nvPr/>
          </p:nvPicPr>
          <p:blipFill>
            <a:blip r:embed="rId6"/>
            <a:stretch>
              <a:fillRect/>
            </a:stretch>
          </p:blipFill>
          <p:spPr>
            <a:xfrm>
              <a:off x="17718" y="3669613"/>
              <a:ext cx="9126282" cy="3495675"/>
            </a:xfrm>
            <a:prstGeom prst="rect">
              <a:avLst/>
            </a:prstGeom>
          </p:spPr>
        </p:pic>
      </p:grpSp>
      <p:pic>
        <p:nvPicPr>
          <p:cNvPr id="2" name="Audio 1">
            <a:hlinkClick r:id="" action="ppaction://media"/>
            <a:extLst>
              <a:ext uri="{FF2B5EF4-FFF2-40B4-BE49-F238E27FC236}">
                <a16:creationId xmlns:a16="http://schemas.microsoft.com/office/drawing/2014/main" id="{291E1933-417F-48A1-B7F1-F1A65107FC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71848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1299">
        <p159:morph option="byObject"/>
      </p:transition>
    </mc:Choice>
    <mc:Fallback xmlns="">
      <p:transition spd="slow" advTm="2212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grpSp>
        <p:nvGrpSpPr>
          <p:cNvPr id="10" name="Group 9">
            <a:extLst>
              <a:ext uri="{FF2B5EF4-FFF2-40B4-BE49-F238E27FC236}">
                <a16:creationId xmlns:a16="http://schemas.microsoft.com/office/drawing/2014/main" id="{71BD49BF-2274-408D-8A2B-949BF9B63031}"/>
              </a:ext>
            </a:extLst>
          </p:cNvPr>
          <p:cNvGrpSpPr/>
          <p:nvPr/>
        </p:nvGrpSpPr>
        <p:grpSpPr>
          <a:xfrm>
            <a:off x="0" y="135422"/>
            <a:ext cx="9144000" cy="6714577"/>
            <a:chOff x="0" y="135422"/>
            <a:chExt cx="9144000" cy="6714577"/>
          </a:xfrm>
        </p:grpSpPr>
        <p:pic>
          <p:nvPicPr>
            <p:cNvPr id="3" name="Picture 2">
              <a:extLst>
                <a:ext uri="{FF2B5EF4-FFF2-40B4-BE49-F238E27FC236}">
                  <a16:creationId xmlns:a16="http://schemas.microsoft.com/office/drawing/2014/main" id="{78C9FC5C-0B1D-47AA-B6C4-A39A8AA4DBDF}"/>
                </a:ext>
              </a:extLst>
            </p:cNvPr>
            <p:cNvPicPr>
              <a:picLocks noChangeAspect="1"/>
            </p:cNvPicPr>
            <p:nvPr/>
          </p:nvPicPr>
          <p:blipFill>
            <a:blip r:embed="rId5"/>
            <a:stretch>
              <a:fillRect/>
            </a:stretch>
          </p:blipFill>
          <p:spPr>
            <a:xfrm>
              <a:off x="0" y="135422"/>
              <a:ext cx="9037749" cy="2963384"/>
            </a:xfrm>
            <a:prstGeom prst="rect">
              <a:avLst/>
            </a:prstGeom>
          </p:spPr>
        </p:pic>
        <p:pic>
          <p:nvPicPr>
            <p:cNvPr id="9" name="Picture 8">
              <a:extLst>
                <a:ext uri="{FF2B5EF4-FFF2-40B4-BE49-F238E27FC236}">
                  <a16:creationId xmlns:a16="http://schemas.microsoft.com/office/drawing/2014/main" id="{60D38FAC-7266-4ECA-884C-52CF4E50983F}"/>
                </a:ext>
              </a:extLst>
            </p:cNvPr>
            <p:cNvPicPr>
              <a:picLocks noChangeAspect="1"/>
            </p:cNvPicPr>
            <p:nvPr/>
          </p:nvPicPr>
          <p:blipFill>
            <a:blip r:embed="rId6"/>
            <a:stretch>
              <a:fillRect/>
            </a:stretch>
          </p:blipFill>
          <p:spPr>
            <a:xfrm>
              <a:off x="0" y="3098806"/>
              <a:ext cx="9144000" cy="3751193"/>
            </a:xfrm>
            <a:prstGeom prst="rect">
              <a:avLst/>
            </a:prstGeom>
          </p:spPr>
        </p:pic>
      </p:grpSp>
      <p:pic>
        <p:nvPicPr>
          <p:cNvPr id="2" name="Audio 1">
            <a:hlinkClick r:id="" action="ppaction://media"/>
            <a:extLst>
              <a:ext uri="{FF2B5EF4-FFF2-40B4-BE49-F238E27FC236}">
                <a16:creationId xmlns:a16="http://schemas.microsoft.com/office/drawing/2014/main" id="{0C1BDCE1-73AD-4400-A8FD-BFECB6B6E4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01618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9836">
        <p159:morph option="byObject"/>
      </p:transition>
    </mc:Choice>
    <mc:Fallback xmlns="">
      <p:transition spd="slow" advTm="1598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grpSp>
        <p:nvGrpSpPr>
          <p:cNvPr id="11" name="Group 10">
            <a:extLst>
              <a:ext uri="{FF2B5EF4-FFF2-40B4-BE49-F238E27FC236}">
                <a16:creationId xmlns:a16="http://schemas.microsoft.com/office/drawing/2014/main" id="{CE476D25-B5E7-4DE7-ACDE-BF126DB33799}"/>
              </a:ext>
            </a:extLst>
          </p:cNvPr>
          <p:cNvGrpSpPr/>
          <p:nvPr/>
        </p:nvGrpSpPr>
        <p:grpSpPr>
          <a:xfrm>
            <a:off x="0" y="38928"/>
            <a:ext cx="9144000" cy="6759437"/>
            <a:chOff x="0" y="38928"/>
            <a:chExt cx="9144000" cy="6759437"/>
          </a:xfrm>
        </p:grpSpPr>
        <p:pic>
          <p:nvPicPr>
            <p:cNvPr id="4" name="Picture 3">
              <a:extLst>
                <a:ext uri="{FF2B5EF4-FFF2-40B4-BE49-F238E27FC236}">
                  <a16:creationId xmlns:a16="http://schemas.microsoft.com/office/drawing/2014/main" id="{0D31270C-82F0-468A-AAB1-CEEDDC93701E}"/>
                </a:ext>
              </a:extLst>
            </p:cNvPr>
            <p:cNvPicPr>
              <a:picLocks noChangeAspect="1"/>
            </p:cNvPicPr>
            <p:nvPr/>
          </p:nvPicPr>
          <p:blipFill>
            <a:blip r:embed="rId5"/>
            <a:stretch>
              <a:fillRect/>
            </a:stretch>
          </p:blipFill>
          <p:spPr>
            <a:xfrm>
              <a:off x="0" y="38928"/>
              <a:ext cx="9144000" cy="4533900"/>
            </a:xfrm>
            <a:prstGeom prst="rect">
              <a:avLst/>
            </a:prstGeom>
          </p:spPr>
        </p:pic>
        <p:pic>
          <p:nvPicPr>
            <p:cNvPr id="10" name="Picture 9">
              <a:extLst>
                <a:ext uri="{FF2B5EF4-FFF2-40B4-BE49-F238E27FC236}">
                  <a16:creationId xmlns:a16="http://schemas.microsoft.com/office/drawing/2014/main" id="{8B348F34-C8B6-49C2-BF75-8D040E4428AC}"/>
                </a:ext>
              </a:extLst>
            </p:cNvPr>
            <p:cNvPicPr>
              <a:picLocks noChangeAspect="1"/>
            </p:cNvPicPr>
            <p:nvPr/>
          </p:nvPicPr>
          <p:blipFill>
            <a:blip r:embed="rId6"/>
            <a:stretch>
              <a:fillRect/>
            </a:stretch>
          </p:blipFill>
          <p:spPr>
            <a:xfrm>
              <a:off x="0" y="4590222"/>
              <a:ext cx="9144000" cy="2208143"/>
            </a:xfrm>
            <a:prstGeom prst="rect">
              <a:avLst/>
            </a:prstGeom>
          </p:spPr>
        </p:pic>
      </p:grpSp>
      <p:pic>
        <p:nvPicPr>
          <p:cNvPr id="2" name="Audio 1">
            <a:hlinkClick r:id="" action="ppaction://media"/>
            <a:extLst>
              <a:ext uri="{FF2B5EF4-FFF2-40B4-BE49-F238E27FC236}">
                <a16:creationId xmlns:a16="http://schemas.microsoft.com/office/drawing/2014/main" id="{EFC4E5D4-2697-46CC-8E54-B766BCEFDA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86365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56446">
        <p159:morph option="byObject"/>
      </p:transition>
    </mc:Choice>
    <mc:Fallback xmlns="">
      <p:transition spd="slow" advTm="1564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2" name="Rectangle 21">
            <a:extLst>
              <a:ext uri="{FF2B5EF4-FFF2-40B4-BE49-F238E27FC236}">
                <a16:creationId xmlns:a16="http://schemas.microsoft.com/office/drawing/2014/main" id="{2DAE5BEE-43A3-4B65-BF1D-9F4971D5D4E4}"/>
              </a:ext>
            </a:extLst>
          </p:cNvPr>
          <p:cNvSpPr/>
          <p:nvPr/>
        </p:nvSpPr>
        <p:spPr>
          <a:xfrm>
            <a:off x="26504" y="8001"/>
            <a:ext cx="9144000" cy="5632311"/>
          </a:xfrm>
          <a:prstGeom prst="rect">
            <a:avLst/>
          </a:prstGeom>
        </p:spPr>
        <p:txBody>
          <a:bodyPr wrap="square">
            <a:spAutoFit/>
          </a:bodyPr>
          <a:lstStyle/>
          <a:p>
            <a:pPr marL="285750" indent="-285750">
              <a:buFont typeface="Wingdings" panose="05000000000000000000" pitchFamily="2" charset="2"/>
              <a:buChar char="Ø"/>
            </a:pPr>
            <a:r>
              <a:rPr lang="en-GB" b="1" dirty="0"/>
              <a:t>Synthesis of Alcohols</a:t>
            </a:r>
          </a:p>
          <a:p>
            <a:r>
              <a:rPr lang="en-GB" dirty="0"/>
              <a:t>1.	</a:t>
            </a:r>
            <a:r>
              <a:rPr lang="en-GB" i="1" dirty="0"/>
              <a:t>Hydration of alkenes</a:t>
            </a:r>
          </a:p>
          <a:p>
            <a:r>
              <a:rPr lang="en-GB" dirty="0"/>
              <a:t>	The elements of water can be added to the double‐bonded carbons of an alkene in either a Markovnikov's or an anti‐Markovnikov's manner. As shown below, a hydrogen ion </a:t>
            </a:r>
            <a:r>
              <a:rPr lang="en-GB" dirty="0" err="1"/>
              <a:t>catalyzes</a:t>
            </a:r>
            <a:r>
              <a:rPr lang="en-GB" dirty="0"/>
              <a:t> the Markovnikov's addition.</a:t>
            </a:r>
          </a:p>
          <a:p>
            <a:r>
              <a:rPr lang="en-GB" dirty="0"/>
              <a:t> </a:t>
            </a:r>
          </a:p>
          <a:p>
            <a:endParaRPr lang="en-GB" dirty="0"/>
          </a:p>
          <a:p>
            <a:endParaRPr lang="en-GB" dirty="0"/>
          </a:p>
          <a:p>
            <a:endParaRPr lang="en-GB" dirty="0"/>
          </a:p>
          <a:p>
            <a:r>
              <a:rPr lang="en-GB" dirty="0"/>
              <a:t>The anti‐Markovnikov's addition results from a hydroboration‐oxidation reaction.</a:t>
            </a:r>
          </a:p>
          <a:p>
            <a:r>
              <a:rPr lang="en-GB" dirty="0"/>
              <a:t> </a:t>
            </a:r>
            <a:endParaRPr lang="en-GB" i="1" dirty="0"/>
          </a:p>
          <a:p>
            <a:endParaRPr lang="en-GB" i="1" dirty="0"/>
          </a:p>
          <a:p>
            <a:endParaRPr lang="en-GB" i="1" dirty="0"/>
          </a:p>
          <a:p>
            <a:endParaRPr lang="en-GB" i="1" dirty="0"/>
          </a:p>
          <a:p>
            <a:r>
              <a:rPr lang="en-GB" i="1" dirty="0"/>
              <a:t>2.	Reduction of aldehydes and ketones</a:t>
            </a:r>
          </a:p>
          <a:p>
            <a:pPr algn="just"/>
            <a:r>
              <a:rPr lang="en-GB" dirty="0"/>
              <a:t>	These types of compounds are best reduced by complex metal hydrides, such as lithium </a:t>
            </a:r>
            <a:r>
              <a:rPr lang="en-GB" dirty="0" err="1"/>
              <a:t>aluminum</a:t>
            </a:r>
            <a:r>
              <a:rPr lang="en-GB" dirty="0"/>
              <a:t> hydride (LiAlH4) or sodium borohydride (NaBH4). </a:t>
            </a:r>
          </a:p>
          <a:p>
            <a:r>
              <a:rPr lang="en-GB" dirty="0"/>
              <a:t>Following are two examples of complex metal reductions:</a:t>
            </a:r>
          </a:p>
          <a:p>
            <a:r>
              <a:rPr lang="en-GB" dirty="0"/>
              <a:t> </a:t>
            </a:r>
          </a:p>
          <a:p>
            <a:r>
              <a:rPr lang="en-GB" dirty="0"/>
              <a:t>	</a:t>
            </a:r>
          </a:p>
        </p:txBody>
      </p:sp>
      <p:pic>
        <p:nvPicPr>
          <p:cNvPr id="36" name="Picture 35">
            <a:extLst>
              <a:ext uri="{FF2B5EF4-FFF2-40B4-BE49-F238E27FC236}">
                <a16:creationId xmlns:a16="http://schemas.microsoft.com/office/drawing/2014/main" id="{E53C4796-ABF7-48B8-8E56-3DA34C0E24D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33856" y="1435830"/>
            <a:ext cx="3705225" cy="1082083"/>
          </a:xfrm>
          <a:prstGeom prst="rect">
            <a:avLst/>
          </a:prstGeom>
          <a:noFill/>
          <a:ln>
            <a:noFill/>
          </a:ln>
        </p:spPr>
      </p:pic>
      <p:pic>
        <p:nvPicPr>
          <p:cNvPr id="37" name="Picture 36">
            <a:extLst>
              <a:ext uri="{FF2B5EF4-FFF2-40B4-BE49-F238E27FC236}">
                <a16:creationId xmlns:a16="http://schemas.microsoft.com/office/drawing/2014/main" id="{E0B4892A-98E2-451E-A4A8-6043C5ABA5E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688907" y="3008243"/>
            <a:ext cx="3735705" cy="937499"/>
          </a:xfrm>
          <a:prstGeom prst="rect">
            <a:avLst/>
          </a:prstGeom>
          <a:noFill/>
          <a:ln>
            <a:noFill/>
          </a:ln>
        </p:spPr>
      </p:pic>
      <p:pic>
        <p:nvPicPr>
          <p:cNvPr id="38" name="Picture 37">
            <a:extLst>
              <a:ext uri="{FF2B5EF4-FFF2-40B4-BE49-F238E27FC236}">
                <a16:creationId xmlns:a16="http://schemas.microsoft.com/office/drawing/2014/main" id="{AB71E253-0D75-491B-8E0E-C5AA69A4D13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181113" y="5065272"/>
            <a:ext cx="4410710" cy="1633703"/>
          </a:xfrm>
          <a:prstGeom prst="rect">
            <a:avLst/>
          </a:prstGeom>
          <a:noFill/>
          <a:ln>
            <a:noFill/>
          </a:ln>
        </p:spPr>
      </p:pic>
      <p:pic>
        <p:nvPicPr>
          <p:cNvPr id="2" name="Audio 1">
            <a:hlinkClick r:id="" action="ppaction://media"/>
            <a:extLst>
              <a:ext uri="{FF2B5EF4-FFF2-40B4-BE49-F238E27FC236}">
                <a16:creationId xmlns:a16="http://schemas.microsoft.com/office/drawing/2014/main" id="{71DAA3F5-37F4-4E32-978F-33F342FA419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15246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48467">
        <p159:morph option="byObject"/>
      </p:transition>
    </mc:Choice>
    <mc:Fallback xmlns="">
      <p:transition spd="slow" advTm="2484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87158B28-23FD-42BC-974A-8536F02E337C}"/>
              </a:ext>
            </a:extLst>
          </p:cNvPr>
          <p:cNvSpPr/>
          <p:nvPr/>
        </p:nvSpPr>
        <p:spPr>
          <a:xfrm>
            <a:off x="0" y="8001"/>
            <a:ext cx="9144000" cy="6463308"/>
          </a:xfrm>
          <a:prstGeom prst="rect">
            <a:avLst/>
          </a:prstGeom>
        </p:spPr>
        <p:txBody>
          <a:bodyPr wrap="square">
            <a:spAutoFit/>
          </a:bodyPr>
          <a:lstStyle/>
          <a:p>
            <a:r>
              <a:rPr lang="en-GB" dirty="0"/>
              <a:t>3.	</a:t>
            </a:r>
            <a:r>
              <a:rPr lang="en-GB" i="1" dirty="0"/>
              <a:t>Reduction of carboxylic acids</a:t>
            </a:r>
          </a:p>
          <a:p>
            <a:r>
              <a:rPr lang="en-GB" dirty="0"/>
              <a:t>The reduction of a carboxylic acid leads to the formation of a primary alcohol. This reduction requires a very strong reducing agent, and lithium </a:t>
            </a:r>
            <a:r>
              <a:rPr lang="en-GB" dirty="0" err="1"/>
              <a:t>aluminum</a:t>
            </a:r>
            <a:r>
              <a:rPr lang="en-GB" dirty="0"/>
              <a:t> hydride is the standard choice.</a:t>
            </a:r>
          </a:p>
          <a:p>
            <a:r>
              <a:rPr lang="en-GB" dirty="0"/>
              <a:t> </a:t>
            </a:r>
          </a:p>
          <a:p>
            <a:endParaRPr lang="en-GB" dirty="0"/>
          </a:p>
          <a:p>
            <a:endParaRPr lang="en-GB" dirty="0"/>
          </a:p>
          <a:p>
            <a:endParaRPr lang="en-GB" dirty="0"/>
          </a:p>
          <a:p>
            <a:r>
              <a:rPr lang="en-GB" dirty="0"/>
              <a:t>Diborane, B 2H 6, also reduces carboxylic acids to alcohols. </a:t>
            </a:r>
          </a:p>
          <a:p>
            <a:r>
              <a:rPr lang="en-GB" dirty="0"/>
              <a:t> </a:t>
            </a:r>
          </a:p>
          <a:p>
            <a:endParaRPr lang="en-GB" dirty="0"/>
          </a:p>
          <a:p>
            <a:endParaRPr lang="en-GB" dirty="0"/>
          </a:p>
          <a:p>
            <a:endParaRPr lang="en-GB" dirty="0"/>
          </a:p>
          <a:p>
            <a:r>
              <a:rPr lang="en-GB" i="1" dirty="0"/>
              <a:t>4.	Reduction of esters</a:t>
            </a:r>
          </a:p>
          <a:p>
            <a:pPr algn="just"/>
            <a:r>
              <a:rPr lang="en-GB" dirty="0"/>
              <a:t>Esters, like carboxylic acids, are normally reduced with lithium </a:t>
            </a:r>
            <a:r>
              <a:rPr lang="en-GB" dirty="0" err="1"/>
              <a:t>aluminum</a:t>
            </a:r>
            <a:r>
              <a:rPr lang="en-GB" dirty="0"/>
              <a:t> hydride. In these reactions, two alcohols are formed. An example is the reduction of methyl benzoate to benzyl alcohol and methanol.</a:t>
            </a:r>
          </a:p>
          <a:p>
            <a:pPr algn="just"/>
            <a:endParaRPr lang="en-GB" dirty="0"/>
          </a:p>
          <a:p>
            <a:pPr algn="just"/>
            <a:endParaRPr lang="en-GB" dirty="0"/>
          </a:p>
          <a:p>
            <a:pPr algn="just"/>
            <a:endParaRPr lang="en-GB" dirty="0"/>
          </a:p>
          <a:p>
            <a:r>
              <a:rPr lang="en-GB" dirty="0"/>
              <a:t> </a:t>
            </a:r>
          </a:p>
          <a:p>
            <a:r>
              <a:rPr lang="en-GB" i="1" dirty="0"/>
              <a:t>5.	Grignard reaction with aldehydes and ketones</a:t>
            </a:r>
          </a:p>
          <a:p>
            <a:r>
              <a:rPr lang="en-GB" dirty="0"/>
              <a:t>The Grignard reaction is the only simple method available that is capable of producing primary, secondary, and tertiary alcohols. </a:t>
            </a:r>
          </a:p>
        </p:txBody>
      </p:sp>
      <p:pic>
        <p:nvPicPr>
          <p:cNvPr id="8" name="Picture 7">
            <a:extLst>
              <a:ext uri="{FF2B5EF4-FFF2-40B4-BE49-F238E27FC236}">
                <a16:creationId xmlns:a16="http://schemas.microsoft.com/office/drawing/2014/main" id="{810E1AE0-6E83-4747-BB53-0C2EA0C8D3A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895061" y="1102693"/>
            <a:ext cx="4717774" cy="886861"/>
          </a:xfrm>
          <a:prstGeom prst="rect">
            <a:avLst/>
          </a:prstGeom>
          <a:noFill/>
          <a:ln>
            <a:noFill/>
          </a:ln>
        </p:spPr>
      </p:pic>
      <p:pic>
        <p:nvPicPr>
          <p:cNvPr id="9" name="Picture 8">
            <a:extLst>
              <a:ext uri="{FF2B5EF4-FFF2-40B4-BE49-F238E27FC236}">
                <a16:creationId xmlns:a16="http://schemas.microsoft.com/office/drawing/2014/main" id="{02A57BA9-1F3A-45A0-8A48-56EFFD3775D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895061" y="2305878"/>
            <a:ext cx="4465981" cy="886860"/>
          </a:xfrm>
          <a:prstGeom prst="rect">
            <a:avLst/>
          </a:prstGeom>
          <a:noFill/>
          <a:ln>
            <a:noFill/>
          </a:ln>
        </p:spPr>
      </p:pic>
      <p:pic>
        <p:nvPicPr>
          <p:cNvPr id="10" name="Picture 9">
            <a:extLst>
              <a:ext uri="{FF2B5EF4-FFF2-40B4-BE49-F238E27FC236}">
                <a16:creationId xmlns:a16="http://schemas.microsoft.com/office/drawing/2014/main" id="{1BCD516A-EB07-440F-9445-FA4C6F87C82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040835" y="4473809"/>
            <a:ext cx="5009322" cy="1025844"/>
          </a:xfrm>
          <a:prstGeom prst="rect">
            <a:avLst/>
          </a:prstGeom>
          <a:noFill/>
          <a:ln>
            <a:noFill/>
          </a:ln>
        </p:spPr>
      </p:pic>
      <p:pic>
        <p:nvPicPr>
          <p:cNvPr id="3" name="Audio 2">
            <a:hlinkClick r:id="" action="ppaction://media"/>
            <a:extLst>
              <a:ext uri="{FF2B5EF4-FFF2-40B4-BE49-F238E27FC236}">
                <a16:creationId xmlns:a16="http://schemas.microsoft.com/office/drawing/2014/main" id="{C4EAF037-0BBB-4DFA-AAE7-562AA163CBF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5838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88141">
        <p159:morph option="byObject"/>
      </p:transition>
    </mc:Choice>
    <mc:Fallback xmlns="">
      <p:transition spd="slow" advTm="1881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38B22F5296D8408922A058877833B5" ma:contentTypeVersion="" ma:contentTypeDescription="Create a new document." ma:contentTypeScope="" ma:versionID="db820d1053999caf0d761b3c47b2e62f">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BDE5E3-5040-4043-80A9-3D999CED0755}">
  <ds:schemaRefs>
    <ds:schemaRef ds:uri="http://schemas.microsoft.com/office/2006/metadata/contentType"/>
    <ds:schemaRef ds:uri="http://schemas.microsoft.com/office/2006/metadata/properties/metaAttributes"/>
    <ds:schemaRef ds:uri="http://www.w3.org/2000/xmlns/"/>
    <ds:schemaRef ds:uri="http://www.w3.org/2001/XMLSchema"/>
  </ds:schemaRefs>
</ds:datastoreItem>
</file>

<file path=customXml/itemProps2.xml><?xml version="1.0" encoding="utf-8"?>
<ds:datastoreItem xmlns:ds="http://schemas.openxmlformats.org/officeDocument/2006/customXml" ds:itemID="{B70020E5-35D8-4008-8602-0F22193B1B28}">
  <ds:schemaRefs>
    <ds:schemaRef ds:uri="http://schemas.microsoft.com/sharepoint/v3/contenttype/forms"/>
  </ds:schemaRefs>
</ds:datastoreItem>
</file>

<file path=customXml/itemProps3.xml><?xml version="1.0" encoding="utf-8"?>
<ds:datastoreItem xmlns:ds="http://schemas.openxmlformats.org/officeDocument/2006/customXml" ds:itemID="{8D0D4608-02CC-4268-82DE-7D0724D89DFB}">
  <ds:schemaRefs>
    <ds:schemaRef ds:uri="http://schemas.microsoft.com/office/2006/metadata/properties"/>
    <ds:schemaRef ds:uri="http://www.w3.org/2000/xmlns/"/>
  </ds:schemaRefs>
</ds:datastoreItem>
</file>

<file path=docProps/app.xml><?xml version="1.0" encoding="utf-8"?>
<Properties xmlns="http://schemas.openxmlformats.org/officeDocument/2006/extended-properties" xmlns:vt="http://schemas.openxmlformats.org/officeDocument/2006/docPropsVTypes">
  <Template>CHM 103</Template>
  <TotalTime>270</TotalTime>
  <Words>1053</Words>
  <Application>Microsoft Office PowerPoint</Application>
  <PresentationFormat>On-screen Show (4:3)</PresentationFormat>
  <Paragraphs>156</Paragraphs>
  <Slides>15</Slides>
  <Notes>0</Notes>
  <HiddenSlides>0</HiddenSlides>
  <MMClips>15</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Western Kentucky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Bamidele Okoli</dc:creator>
  <cp:lastModifiedBy>Unknown User</cp:lastModifiedBy>
  <cp:revision>4</cp:revision>
  <cp:lastPrinted>2020-05-09T10:30:59Z</cp:lastPrinted>
  <dcterms:created xsi:type="dcterms:W3CDTF">2021-02-22T12:24:03Z</dcterms:created>
  <dcterms:modified xsi:type="dcterms:W3CDTF">2021-02-22T20:27:04Z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0x0101009C38B22F5296D8408922A058877833B5</vt:lpwstr>
  </property>
</Properties>
</file>